
<file path=[Content_Types].xml><?xml version="1.0" encoding="utf-8"?>
<Types xmlns="http://schemas.openxmlformats.org/package/2006/content-types">
  <Default Extension="png" ContentType="image/pn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84" r:id="rId1"/>
  </p:sldMasterIdLst>
  <p:notesMasterIdLst>
    <p:notesMasterId r:id="rId4"/>
  </p:notesMasterIdLst>
  <p:sldIdLst>
    <p:sldId id="267" r:id="rId2"/>
    <p:sldId id="268" r:id="rId3"/>
  </p:sldIdLst>
  <p:sldSz cx="6858000" cy="9906000" type="A4"/>
  <p:notesSz cx="6807200" cy="9939338"/>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3097" userDrawn="1">
          <p15:clr>
            <a:srgbClr val="A4A3A4"/>
          </p15:clr>
        </p15:guide>
        <p15:guide id="2" pos="119" userDrawn="1">
          <p15:clr>
            <a:srgbClr val="A4A3A4"/>
          </p15:clr>
        </p15:guide>
        <p15:guide id="3" pos="368"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0000"/>
    <a:srgbClr val="FF8633"/>
    <a:srgbClr val="FF9933"/>
    <a:srgbClr val="002060"/>
    <a:srgbClr val="00B050"/>
    <a:srgbClr val="99FF66"/>
    <a:srgbClr val="E6E6E6"/>
    <a:srgbClr val="66FF33"/>
    <a:srgbClr val="FF0066"/>
    <a:srgbClr val="008000"/>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中間スタイル 2 - アクセント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5893" autoAdjust="0"/>
    <p:restoredTop sz="94660"/>
  </p:normalViewPr>
  <p:slideViewPr>
    <p:cSldViewPr snapToGrid="0">
      <p:cViewPr varScale="1">
        <p:scale>
          <a:sx n="78" d="100"/>
          <a:sy n="78" d="100"/>
        </p:scale>
        <p:origin x="3606" y="90"/>
      </p:cViewPr>
      <p:guideLst>
        <p:guide orient="horz" pos="3097"/>
        <p:guide pos="119"/>
        <p:guide pos="368"/>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575433D7-3B5A-45C7-8FCC-AAAB68C9978B}" type="datetimeFigureOut">
              <a:rPr kumimoji="1" lang="ja-JP" altLang="en-US" smtClean="0"/>
              <a:t>2020/11/26</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64E6078E-8163-4587-B773-89E3602BAF16}" type="slidenum">
              <a:rPr kumimoji="1" lang="ja-JP" altLang="en-US" smtClean="0"/>
              <a:t>‹#›</a:t>
            </a:fld>
            <a:endParaRPr kumimoji="1" lang="ja-JP" altLang="en-US"/>
          </a:p>
        </p:txBody>
      </p:sp>
    </p:spTree>
    <p:extLst>
      <p:ext uri="{BB962C8B-B14F-4D97-AF65-F5344CB8AC3E}">
        <p14:creationId xmlns:p14="http://schemas.microsoft.com/office/powerpoint/2010/main" val="3647803464"/>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0C8DA82-07F5-4A3B-9D9C-364392BE5BF2}"/>
              </a:ext>
            </a:extLst>
          </p:cNvPr>
          <p:cNvSpPr>
            <a:spLocks noGrp="1"/>
          </p:cNvSpPr>
          <p:nvPr>
            <p:ph type="ctrTitle"/>
          </p:nvPr>
        </p:nvSpPr>
        <p:spPr>
          <a:xfrm>
            <a:off x="857250" y="1621191"/>
            <a:ext cx="5143500" cy="3448756"/>
          </a:xfrm>
        </p:spPr>
        <p:txBody>
          <a:bodyPr anchor="b"/>
          <a:lstStyle>
            <a:lvl1pPr algn="ctr">
              <a:defRPr sz="3375"/>
            </a:lvl1pPr>
          </a:lstStyle>
          <a:p>
            <a:r>
              <a:rPr kumimoji="1" lang="ja-JP" altLang="en-US"/>
              <a:t>マスター タイトルの書式設定</a:t>
            </a:r>
          </a:p>
        </p:txBody>
      </p:sp>
      <p:sp>
        <p:nvSpPr>
          <p:cNvPr id="3" name="字幕 2">
            <a:extLst>
              <a:ext uri="{FF2B5EF4-FFF2-40B4-BE49-F238E27FC236}">
                <a16:creationId xmlns:a16="http://schemas.microsoft.com/office/drawing/2014/main" id="{9E3A7125-091B-4A6F-A267-A43EB33C66F3}"/>
              </a:ext>
            </a:extLst>
          </p:cNvPr>
          <p:cNvSpPr>
            <a:spLocks noGrp="1"/>
          </p:cNvSpPr>
          <p:nvPr>
            <p:ph type="subTitle" idx="1"/>
          </p:nvPr>
        </p:nvSpPr>
        <p:spPr>
          <a:xfrm>
            <a:off x="857250" y="5202944"/>
            <a:ext cx="5143500" cy="2391656"/>
          </a:xfrm>
        </p:spPr>
        <p:txBody>
          <a:bodyPr/>
          <a:lstStyle>
            <a:lvl1pPr marL="0" indent="0" algn="ctr">
              <a:buNone/>
              <a:defRPr sz="1350"/>
            </a:lvl1pPr>
            <a:lvl2pPr marL="257175" indent="0" algn="ctr">
              <a:buNone/>
              <a:defRPr sz="1125"/>
            </a:lvl2pPr>
            <a:lvl3pPr marL="514350" indent="0" algn="ctr">
              <a:buNone/>
              <a:defRPr sz="1013"/>
            </a:lvl3pPr>
            <a:lvl4pPr marL="771525" indent="0" algn="ctr">
              <a:buNone/>
              <a:defRPr sz="900"/>
            </a:lvl4pPr>
            <a:lvl5pPr marL="1028700" indent="0" algn="ctr">
              <a:buNone/>
              <a:defRPr sz="900"/>
            </a:lvl5pPr>
            <a:lvl6pPr marL="1285875" indent="0" algn="ctr">
              <a:buNone/>
              <a:defRPr sz="900"/>
            </a:lvl6pPr>
            <a:lvl7pPr marL="1543050" indent="0" algn="ctr">
              <a:buNone/>
              <a:defRPr sz="900"/>
            </a:lvl7pPr>
            <a:lvl8pPr marL="1800225" indent="0" algn="ctr">
              <a:buNone/>
              <a:defRPr sz="900"/>
            </a:lvl8pPr>
            <a:lvl9pPr marL="2057400" indent="0" algn="ctr">
              <a:buNone/>
              <a:defRPr sz="9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79E001-664A-44BC-821E-DB7A4FCDC9B3}"/>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5" name="フッター プレースホルダー 4">
            <a:extLst>
              <a:ext uri="{FF2B5EF4-FFF2-40B4-BE49-F238E27FC236}">
                <a16:creationId xmlns:a16="http://schemas.microsoft.com/office/drawing/2014/main" id="{07F5FACF-EAA4-4D0E-ADAD-1F92658D5DE9}"/>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8705316B-D350-4274-946A-CC137BDC181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4138334456"/>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4FA67A43-7876-4042-B2FC-C6076689C74D}"/>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CFFDEB9-E1F9-4BB2-A04E-DE180A31FF4C}"/>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E736A71-3B29-4329-A6DE-958BCED37C5F}"/>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5" name="フッター プレースホルダー 4">
            <a:extLst>
              <a:ext uri="{FF2B5EF4-FFF2-40B4-BE49-F238E27FC236}">
                <a16:creationId xmlns:a16="http://schemas.microsoft.com/office/drawing/2014/main" id="{DF67024B-1996-4979-A8BB-A39B552E113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BF0832B6-AA05-4F2E-B28D-FF51D671BE86}"/>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47937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7E5D62F6-9477-4C76-825F-7CBD3A6EEBE5}"/>
              </a:ext>
            </a:extLst>
          </p:cNvPr>
          <p:cNvSpPr>
            <a:spLocks noGrp="1"/>
          </p:cNvSpPr>
          <p:nvPr>
            <p:ph type="title" orient="vert"/>
          </p:nvPr>
        </p:nvSpPr>
        <p:spPr>
          <a:xfrm>
            <a:off x="4907756" y="527403"/>
            <a:ext cx="1478756" cy="8394877"/>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EB5B351D-498A-44EE-807B-5A9EC6317CF2}"/>
              </a:ext>
            </a:extLst>
          </p:cNvPr>
          <p:cNvSpPr>
            <a:spLocks noGrp="1"/>
          </p:cNvSpPr>
          <p:nvPr>
            <p:ph type="body" orient="vert" idx="1"/>
          </p:nvPr>
        </p:nvSpPr>
        <p:spPr>
          <a:xfrm>
            <a:off x="471487" y="527403"/>
            <a:ext cx="4350544" cy="8394877"/>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B8F8543-30D8-46CC-80DA-DFC02A43CEA8}"/>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5" name="フッター プレースホルダー 4">
            <a:extLst>
              <a:ext uri="{FF2B5EF4-FFF2-40B4-BE49-F238E27FC236}">
                <a16:creationId xmlns:a16="http://schemas.microsoft.com/office/drawing/2014/main" id="{0A952567-9007-4FD9-B134-BD8910B3DFF5}"/>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197C42F-304A-4522-AF43-BA1FD0C333FC}"/>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77998517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45A0F8E-B832-4A9D-9C04-AD416FEF1B65}"/>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C3266066-F2B5-46A9-BA60-32C2F9F2F653}"/>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BB0C188A-1364-4BA1-B1E9-11483F13C768}"/>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5" name="フッター プレースホルダー 4">
            <a:extLst>
              <a:ext uri="{FF2B5EF4-FFF2-40B4-BE49-F238E27FC236}">
                <a16:creationId xmlns:a16="http://schemas.microsoft.com/office/drawing/2014/main" id="{6DF19FB4-ACB3-47EB-92E9-62B75CC4E64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6AE65634-C2CF-484B-A77D-830DA23B6C87}"/>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80844932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2B460F7-BBB1-49FF-97F4-9FBE2FC005BA}"/>
              </a:ext>
            </a:extLst>
          </p:cNvPr>
          <p:cNvSpPr>
            <a:spLocks noGrp="1"/>
          </p:cNvSpPr>
          <p:nvPr>
            <p:ph type="title"/>
          </p:nvPr>
        </p:nvSpPr>
        <p:spPr>
          <a:xfrm>
            <a:off x="467916" y="2469622"/>
            <a:ext cx="5915025" cy="4120620"/>
          </a:xfrm>
        </p:spPr>
        <p:txBody>
          <a:bodyPr anchor="b"/>
          <a:lstStyle>
            <a:lvl1pPr>
              <a:defRPr sz="3375"/>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E360FED1-102E-456F-BB3A-C72122EA99F4}"/>
              </a:ext>
            </a:extLst>
          </p:cNvPr>
          <p:cNvSpPr>
            <a:spLocks noGrp="1"/>
          </p:cNvSpPr>
          <p:nvPr>
            <p:ph type="body" idx="1"/>
          </p:nvPr>
        </p:nvSpPr>
        <p:spPr>
          <a:xfrm>
            <a:off x="467916" y="6629225"/>
            <a:ext cx="5915025" cy="2166937"/>
          </a:xfrm>
        </p:spPr>
        <p:txBody>
          <a:bodyPr/>
          <a:lstStyle>
            <a:lvl1pPr marL="0" indent="0">
              <a:buNone/>
              <a:defRPr sz="1350">
                <a:solidFill>
                  <a:schemeClr val="tx1">
                    <a:tint val="75000"/>
                  </a:schemeClr>
                </a:solidFill>
              </a:defRPr>
            </a:lvl1pPr>
            <a:lvl2pPr marL="257175" indent="0">
              <a:buNone/>
              <a:defRPr sz="1125">
                <a:solidFill>
                  <a:schemeClr val="tx1">
                    <a:tint val="75000"/>
                  </a:schemeClr>
                </a:solidFill>
              </a:defRPr>
            </a:lvl2pPr>
            <a:lvl3pPr marL="514350" indent="0">
              <a:buNone/>
              <a:defRPr sz="1013">
                <a:solidFill>
                  <a:schemeClr val="tx1">
                    <a:tint val="75000"/>
                  </a:schemeClr>
                </a:solidFill>
              </a:defRPr>
            </a:lvl3pPr>
            <a:lvl4pPr marL="771525" indent="0">
              <a:buNone/>
              <a:defRPr sz="900">
                <a:solidFill>
                  <a:schemeClr val="tx1">
                    <a:tint val="75000"/>
                  </a:schemeClr>
                </a:solidFill>
              </a:defRPr>
            </a:lvl4pPr>
            <a:lvl5pPr marL="1028700" indent="0">
              <a:buNone/>
              <a:defRPr sz="900">
                <a:solidFill>
                  <a:schemeClr val="tx1">
                    <a:tint val="75000"/>
                  </a:schemeClr>
                </a:solidFill>
              </a:defRPr>
            </a:lvl5pPr>
            <a:lvl6pPr marL="1285875" indent="0">
              <a:buNone/>
              <a:defRPr sz="900">
                <a:solidFill>
                  <a:schemeClr val="tx1">
                    <a:tint val="75000"/>
                  </a:schemeClr>
                </a:solidFill>
              </a:defRPr>
            </a:lvl6pPr>
            <a:lvl7pPr marL="1543050" indent="0">
              <a:buNone/>
              <a:defRPr sz="900">
                <a:solidFill>
                  <a:schemeClr val="tx1">
                    <a:tint val="75000"/>
                  </a:schemeClr>
                </a:solidFill>
              </a:defRPr>
            </a:lvl7pPr>
            <a:lvl8pPr marL="1800225" indent="0">
              <a:buNone/>
              <a:defRPr sz="900">
                <a:solidFill>
                  <a:schemeClr val="tx1">
                    <a:tint val="75000"/>
                  </a:schemeClr>
                </a:solidFill>
              </a:defRPr>
            </a:lvl8pPr>
            <a:lvl9pPr marL="2057400" indent="0">
              <a:buNone/>
              <a:defRPr sz="9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878A42AC-8776-4761-87AA-1559F707A48A}"/>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5" name="フッター プレースホルダー 4">
            <a:extLst>
              <a:ext uri="{FF2B5EF4-FFF2-40B4-BE49-F238E27FC236}">
                <a16:creationId xmlns:a16="http://schemas.microsoft.com/office/drawing/2014/main" id="{EB935F88-15F4-4EBD-9A48-4ECA74C6165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DCF048EA-858C-4580-98EC-EC3BEE82D7C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8820016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1E80767-71C0-45EA-835B-64002BFFDBE1}"/>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7A9177DD-4AF2-4A05-99CE-DB93CB092348}"/>
              </a:ext>
            </a:extLst>
          </p:cNvPr>
          <p:cNvSpPr>
            <a:spLocks noGrp="1"/>
          </p:cNvSpPr>
          <p:nvPr>
            <p:ph sz="half" idx="1"/>
          </p:nvPr>
        </p:nvSpPr>
        <p:spPr>
          <a:xfrm>
            <a:off x="471488"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2CE4CABE-6C1F-480A-9CA1-A56231AEB583}"/>
              </a:ext>
            </a:extLst>
          </p:cNvPr>
          <p:cNvSpPr>
            <a:spLocks noGrp="1"/>
          </p:cNvSpPr>
          <p:nvPr>
            <p:ph sz="half" idx="2"/>
          </p:nvPr>
        </p:nvSpPr>
        <p:spPr>
          <a:xfrm>
            <a:off x="3471863" y="2637014"/>
            <a:ext cx="2914650" cy="6285266"/>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2CF6E90F-AF89-43D0-9326-91F9CA8900E1}"/>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6" name="フッター プレースホルダー 5">
            <a:extLst>
              <a:ext uri="{FF2B5EF4-FFF2-40B4-BE49-F238E27FC236}">
                <a16:creationId xmlns:a16="http://schemas.microsoft.com/office/drawing/2014/main" id="{95414D53-7357-4FDE-B6C6-033F7504E804}"/>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EA4EC1B-56BD-4400-9519-66F59EC28C8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62631423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F22B44E-6D22-4F13-9C60-E3A79CFA1FC7}"/>
              </a:ext>
            </a:extLst>
          </p:cNvPr>
          <p:cNvSpPr>
            <a:spLocks noGrp="1"/>
          </p:cNvSpPr>
          <p:nvPr>
            <p:ph type="title"/>
          </p:nvPr>
        </p:nvSpPr>
        <p:spPr>
          <a:xfrm>
            <a:off x="472381" y="527404"/>
            <a:ext cx="5915025" cy="1914702"/>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B4AA2BE-032F-4753-8197-D9883D576E44}"/>
              </a:ext>
            </a:extLst>
          </p:cNvPr>
          <p:cNvSpPr>
            <a:spLocks noGrp="1"/>
          </p:cNvSpPr>
          <p:nvPr>
            <p:ph type="body" idx="1"/>
          </p:nvPr>
        </p:nvSpPr>
        <p:spPr>
          <a:xfrm>
            <a:off x="472381" y="2428347"/>
            <a:ext cx="2901255"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B0830C73-4C39-49BF-8013-7558EAFDAC79}"/>
              </a:ext>
            </a:extLst>
          </p:cNvPr>
          <p:cNvSpPr>
            <a:spLocks noGrp="1"/>
          </p:cNvSpPr>
          <p:nvPr>
            <p:ph sz="half" idx="2"/>
          </p:nvPr>
        </p:nvSpPr>
        <p:spPr>
          <a:xfrm>
            <a:off x="472381" y="3618442"/>
            <a:ext cx="2901255"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3DAE9F96-13E5-4AC8-9AB7-E0560865CBAD}"/>
              </a:ext>
            </a:extLst>
          </p:cNvPr>
          <p:cNvSpPr>
            <a:spLocks noGrp="1"/>
          </p:cNvSpPr>
          <p:nvPr>
            <p:ph type="body" sz="quarter" idx="3"/>
          </p:nvPr>
        </p:nvSpPr>
        <p:spPr>
          <a:xfrm>
            <a:off x="3471863" y="2428347"/>
            <a:ext cx="2915543" cy="1190095"/>
          </a:xfrm>
        </p:spPr>
        <p:txBody>
          <a:bodyPr anchor="b"/>
          <a:lstStyle>
            <a:lvl1pPr marL="0" indent="0">
              <a:buNone/>
              <a:defRPr sz="1350" b="1"/>
            </a:lvl1pPr>
            <a:lvl2pPr marL="257175" indent="0">
              <a:buNone/>
              <a:defRPr sz="1125" b="1"/>
            </a:lvl2pPr>
            <a:lvl3pPr marL="514350" indent="0">
              <a:buNone/>
              <a:defRPr sz="1013" b="1"/>
            </a:lvl3pPr>
            <a:lvl4pPr marL="771525" indent="0">
              <a:buNone/>
              <a:defRPr sz="900" b="1"/>
            </a:lvl4pPr>
            <a:lvl5pPr marL="1028700" indent="0">
              <a:buNone/>
              <a:defRPr sz="900" b="1"/>
            </a:lvl5pPr>
            <a:lvl6pPr marL="1285875" indent="0">
              <a:buNone/>
              <a:defRPr sz="900" b="1"/>
            </a:lvl6pPr>
            <a:lvl7pPr marL="1543050" indent="0">
              <a:buNone/>
              <a:defRPr sz="900" b="1"/>
            </a:lvl7pPr>
            <a:lvl8pPr marL="1800225" indent="0">
              <a:buNone/>
              <a:defRPr sz="900" b="1"/>
            </a:lvl8pPr>
            <a:lvl9pPr marL="2057400" indent="0">
              <a:buNone/>
              <a:defRPr sz="9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3E8A03FF-E254-4D4D-8D00-20ED1E96B69A}"/>
              </a:ext>
            </a:extLst>
          </p:cNvPr>
          <p:cNvSpPr>
            <a:spLocks noGrp="1"/>
          </p:cNvSpPr>
          <p:nvPr>
            <p:ph sz="quarter" idx="4"/>
          </p:nvPr>
        </p:nvSpPr>
        <p:spPr>
          <a:xfrm>
            <a:off x="3471863" y="3618442"/>
            <a:ext cx="2915543" cy="5322183"/>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E5DDC351-D3E7-401E-9FAC-6436949E79F0}"/>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8" name="フッター プレースホルダー 7">
            <a:extLst>
              <a:ext uri="{FF2B5EF4-FFF2-40B4-BE49-F238E27FC236}">
                <a16:creationId xmlns:a16="http://schemas.microsoft.com/office/drawing/2014/main" id="{EDC74936-7BB2-43AD-B523-6925684AE7CB}"/>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0C5D4BE5-F24D-4E9D-8D43-D8C1EDDA70D0}"/>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157719586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CE08508-F72B-445C-B59D-280579DA3203}"/>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D2DFABF5-E1D8-470A-90AB-F61B11AF5CF8}"/>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4" name="フッター プレースホルダー 3">
            <a:extLst>
              <a:ext uri="{FF2B5EF4-FFF2-40B4-BE49-F238E27FC236}">
                <a16:creationId xmlns:a16="http://schemas.microsoft.com/office/drawing/2014/main" id="{03CF8355-B979-4994-B608-D9D6284B7D5A}"/>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9A434C89-B9F6-499B-A7CE-85D14B1071B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78561313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48A70F9D-9150-482F-B807-1D7302CEC95C}"/>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3" name="フッター プレースホルダー 2">
            <a:extLst>
              <a:ext uri="{FF2B5EF4-FFF2-40B4-BE49-F238E27FC236}">
                <a16:creationId xmlns:a16="http://schemas.microsoft.com/office/drawing/2014/main" id="{77C9DB90-D1DB-42EB-9C92-C5041A4A9891}"/>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189DE28C-9E57-4BB7-9833-FC1404DFB168}"/>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5963770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769A1D1-7E05-42BC-B4B2-87FC541402E9}"/>
              </a:ext>
            </a:extLst>
          </p:cNvPr>
          <p:cNvSpPr>
            <a:spLocks noGrp="1"/>
          </p:cNvSpPr>
          <p:nvPr>
            <p:ph type="title"/>
          </p:nvPr>
        </p:nvSpPr>
        <p:spPr>
          <a:xfrm>
            <a:off x="472381" y="660400"/>
            <a:ext cx="2211883" cy="2311400"/>
          </a:xfrm>
        </p:spPr>
        <p:txBody>
          <a:bodyPr anchor="b"/>
          <a:lstStyle>
            <a:lvl1pPr>
              <a:defRPr sz="18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18BD2AE1-B45B-4323-A49F-A9358B751FCA}"/>
              </a:ext>
            </a:extLst>
          </p:cNvPr>
          <p:cNvSpPr>
            <a:spLocks noGrp="1"/>
          </p:cNvSpPr>
          <p:nvPr>
            <p:ph idx="1"/>
          </p:nvPr>
        </p:nvSpPr>
        <p:spPr>
          <a:xfrm>
            <a:off x="2915543" y="1426281"/>
            <a:ext cx="3471863" cy="7039681"/>
          </a:xfrm>
        </p:spPr>
        <p:txBody>
          <a:bodyPr/>
          <a:lstStyle>
            <a:lvl1pPr>
              <a:defRPr sz="1800"/>
            </a:lvl1pPr>
            <a:lvl2pPr>
              <a:defRPr sz="1575"/>
            </a:lvl2pPr>
            <a:lvl3pPr>
              <a:defRPr sz="1350"/>
            </a:lvl3pPr>
            <a:lvl4pPr>
              <a:defRPr sz="1125"/>
            </a:lvl4pPr>
            <a:lvl5pPr>
              <a:defRPr sz="1125"/>
            </a:lvl5pPr>
            <a:lvl6pPr>
              <a:defRPr sz="1125"/>
            </a:lvl6pPr>
            <a:lvl7pPr>
              <a:defRPr sz="1125"/>
            </a:lvl7pPr>
            <a:lvl8pPr>
              <a:defRPr sz="1125"/>
            </a:lvl8pPr>
            <a:lvl9pPr>
              <a:defRPr sz="1125"/>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0FEE5D4-1494-46B8-832A-5118DE2768CA}"/>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EBCCB543-84F0-44F6-9E8F-F2B5B66869FC}"/>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6" name="フッター プレースホルダー 5">
            <a:extLst>
              <a:ext uri="{FF2B5EF4-FFF2-40B4-BE49-F238E27FC236}">
                <a16:creationId xmlns:a16="http://schemas.microsoft.com/office/drawing/2014/main" id="{128DAD97-39E6-4C3A-A5FA-86F7806DF14C}"/>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A5C6A939-2D93-4BB3-97FD-613E87807F2E}"/>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5847532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2F7819A-F82B-4B60-9FEB-E147613E3ACB}"/>
              </a:ext>
            </a:extLst>
          </p:cNvPr>
          <p:cNvSpPr>
            <a:spLocks noGrp="1"/>
          </p:cNvSpPr>
          <p:nvPr>
            <p:ph type="title"/>
          </p:nvPr>
        </p:nvSpPr>
        <p:spPr>
          <a:xfrm>
            <a:off x="472381" y="660400"/>
            <a:ext cx="2211883" cy="2311400"/>
          </a:xfrm>
        </p:spPr>
        <p:txBody>
          <a:bodyPr anchor="b"/>
          <a:lstStyle>
            <a:lvl1pPr>
              <a:defRPr sz="18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CAFF1B3B-8FF4-418C-88AE-FB68D5C5F42F}"/>
              </a:ext>
            </a:extLst>
          </p:cNvPr>
          <p:cNvSpPr>
            <a:spLocks noGrp="1"/>
          </p:cNvSpPr>
          <p:nvPr>
            <p:ph type="pic" idx="1"/>
          </p:nvPr>
        </p:nvSpPr>
        <p:spPr>
          <a:xfrm>
            <a:off x="2915543" y="1426281"/>
            <a:ext cx="3471863" cy="7039681"/>
          </a:xfrm>
        </p:spPr>
        <p:txBody>
          <a:bodyPr/>
          <a:lstStyle>
            <a:lvl1pPr marL="0" indent="0">
              <a:buNone/>
              <a:defRPr sz="1800"/>
            </a:lvl1pPr>
            <a:lvl2pPr marL="257175" indent="0">
              <a:buNone/>
              <a:defRPr sz="1575"/>
            </a:lvl2pPr>
            <a:lvl3pPr marL="514350" indent="0">
              <a:buNone/>
              <a:defRPr sz="1350"/>
            </a:lvl3pPr>
            <a:lvl4pPr marL="771525" indent="0">
              <a:buNone/>
              <a:defRPr sz="1125"/>
            </a:lvl4pPr>
            <a:lvl5pPr marL="1028700" indent="0">
              <a:buNone/>
              <a:defRPr sz="1125"/>
            </a:lvl5pPr>
            <a:lvl6pPr marL="1285875" indent="0">
              <a:buNone/>
              <a:defRPr sz="1125"/>
            </a:lvl6pPr>
            <a:lvl7pPr marL="1543050" indent="0">
              <a:buNone/>
              <a:defRPr sz="1125"/>
            </a:lvl7pPr>
            <a:lvl8pPr marL="1800225" indent="0">
              <a:buNone/>
              <a:defRPr sz="1125"/>
            </a:lvl8pPr>
            <a:lvl9pPr marL="2057400" indent="0">
              <a:buNone/>
              <a:defRPr sz="1125"/>
            </a:lvl9pPr>
          </a:lstStyle>
          <a:p>
            <a:endParaRPr kumimoji="1" lang="ja-JP" altLang="en-US"/>
          </a:p>
        </p:txBody>
      </p:sp>
      <p:sp>
        <p:nvSpPr>
          <p:cNvPr id="4" name="テキスト プレースホルダー 3">
            <a:extLst>
              <a:ext uri="{FF2B5EF4-FFF2-40B4-BE49-F238E27FC236}">
                <a16:creationId xmlns:a16="http://schemas.microsoft.com/office/drawing/2014/main" id="{E5749C30-A68B-4C2C-9854-C9480214E3DF}"/>
              </a:ext>
            </a:extLst>
          </p:cNvPr>
          <p:cNvSpPr>
            <a:spLocks noGrp="1"/>
          </p:cNvSpPr>
          <p:nvPr>
            <p:ph type="body" sz="half" idx="2"/>
          </p:nvPr>
        </p:nvSpPr>
        <p:spPr>
          <a:xfrm>
            <a:off x="472381" y="2971800"/>
            <a:ext cx="2211883" cy="5505627"/>
          </a:xfrm>
        </p:spPr>
        <p:txBody>
          <a:bodyPr/>
          <a:lstStyle>
            <a:lvl1pPr marL="0" indent="0">
              <a:buNone/>
              <a:defRPr sz="900"/>
            </a:lvl1pPr>
            <a:lvl2pPr marL="257175" indent="0">
              <a:buNone/>
              <a:defRPr sz="788"/>
            </a:lvl2pPr>
            <a:lvl3pPr marL="514350" indent="0">
              <a:buNone/>
              <a:defRPr sz="675"/>
            </a:lvl3pPr>
            <a:lvl4pPr marL="771525" indent="0">
              <a:buNone/>
              <a:defRPr sz="563"/>
            </a:lvl4pPr>
            <a:lvl5pPr marL="1028700" indent="0">
              <a:buNone/>
              <a:defRPr sz="563"/>
            </a:lvl5pPr>
            <a:lvl6pPr marL="1285875" indent="0">
              <a:buNone/>
              <a:defRPr sz="563"/>
            </a:lvl6pPr>
            <a:lvl7pPr marL="1543050" indent="0">
              <a:buNone/>
              <a:defRPr sz="563"/>
            </a:lvl7pPr>
            <a:lvl8pPr marL="1800225" indent="0">
              <a:buNone/>
              <a:defRPr sz="563"/>
            </a:lvl8pPr>
            <a:lvl9pPr marL="2057400" indent="0">
              <a:buNone/>
              <a:defRPr sz="563"/>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F16B84C6-E0DA-4E78-80E9-BF15D883D2F0}"/>
              </a:ext>
            </a:extLst>
          </p:cNvPr>
          <p:cNvSpPr>
            <a:spLocks noGrp="1"/>
          </p:cNvSpPr>
          <p:nvPr>
            <p:ph type="dt" sz="half" idx="10"/>
          </p:nvPr>
        </p:nvSpPr>
        <p:spPr/>
        <p:txBody>
          <a:bodyPr/>
          <a:lstStyle/>
          <a:p>
            <a:fld id="{D264F422-AA51-4FD9-A73B-C833599C60C4}" type="datetimeFigureOut">
              <a:rPr kumimoji="1" lang="ja-JP" altLang="en-US" smtClean="0"/>
              <a:t>2020/11/26</a:t>
            </a:fld>
            <a:endParaRPr kumimoji="1" lang="ja-JP" altLang="en-US"/>
          </a:p>
        </p:txBody>
      </p:sp>
      <p:sp>
        <p:nvSpPr>
          <p:cNvPr id="6" name="フッター プレースホルダー 5">
            <a:extLst>
              <a:ext uri="{FF2B5EF4-FFF2-40B4-BE49-F238E27FC236}">
                <a16:creationId xmlns:a16="http://schemas.microsoft.com/office/drawing/2014/main" id="{BD552F60-48C3-4A9F-A476-F6475779A5F8}"/>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6C204024-85CA-4D16-A0D0-FF2E8942BA2F}"/>
              </a:ext>
            </a:extLst>
          </p:cNvPr>
          <p:cNvSpPr>
            <a:spLocks noGrp="1"/>
          </p:cNvSpPr>
          <p:nvPr>
            <p:ph type="sldNum" sz="quarter" idx="12"/>
          </p:nvPr>
        </p:nvSpPr>
        <p:spPr/>
        <p:txBody>
          <a:body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323669858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181CEC15-B71F-46BA-938F-D7F805B9E049}"/>
              </a:ext>
            </a:extLst>
          </p:cNvPr>
          <p:cNvSpPr>
            <a:spLocks noGrp="1"/>
          </p:cNvSpPr>
          <p:nvPr>
            <p:ph type="title"/>
          </p:nvPr>
        </p:nvSpPr>
        <p:spPr>
          <a:xfrm>
            <a:off x="471488" y="527404"/>
            <a:ext cx="5915025" cy="1914702"/>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6B54955B-8252-4093-9E9E-75866319DEB3}"/>
              </a:ext>
            </a:extLst>
          </p:cNvPr>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3D3A9E50-D109-46E7-B9E3-52F03BC5C4BE}"/>
              </a:ext>
            </a:extLst>
          </p:cNvPr>
          <p:cNvSpPr>
            <a:spLocks noGrp="1"/>
          </p:cNvSpPr>
          <p:nvPr>
            <p:ph type="dt" sz="half" idx="2"/>
          </p:nvPr>
        </p:nvSpPr>
        <p:spPr>
          <a:xfrm>
            <a:off x="471488" y="9181395"/>
            <a:ext cx="1543050" cy="527403"/>
          </a:xfrm>
          <a:prstGeom prst="rect">
            <a:avLst/>
          </a:prstGeom>
        </p:spPr>
        <p:txBody>
          <a:bodyPr vert="horz" lIns="91440" tIns="45720" rIns="91440" bIns="45720" rtlCol="0" anchor="ctr"/>
          <a:lstStyle>
            <a:lvl1pPr algn="l">
              <a:defRPr sz="675">
                <a:solidFill>
                  <a:schemeClr val="tx1">
                    <a:tint val="75000"/>
                  </a:schemeClr>
                </a:solidFill>
              </a:defRPr>
            </a:lvl1pPr>
          </a:lstStyle>
          <a:p>
            <a:fld id="{D264F422-AA51-4FD9-A73B-C833599C60C4}" type="datetimeFigureOut">
              <a:rPr kumimoji="1" lang="ja-JP" altLang="en-US" smtClean="0"/>
              <a:t>2020/11/26</a:t>
            </a:fld>
            <a:endParaRPr kumimoji="1" lang="ja-JP" altLang="en-US"/>
          </a:p>
        </p:txBody>
      </p:sp>
      <p:sp>
        <p:nvSpPr>
          <p:cNvPr id="5" name="フッター プレースホルダー 4">
            <a:extLst>
              <a:ext uri="{FF2B5EF4-FFF2-40B4-BE49-F238E27FC236}">
                <a16:creationId xmlns:a16="http://schemas.microsoft.com/office/drawing/2014/main" id="{EC450D60-4F63-469A-8742-C75CA7C5B71A}"/>
              </a:ext>
            </a:extLst>
          </p:cNvPr>
          <p:cNvSpPr>
            <a:spLocks noGrp="1"/>
          </p:cNvSpPr>
          <p:nvPr>
            <p:ph type="ftr" sz="quarter" idx="3"/>
          </p:nvPr>
        </p:nvSpPr>
        <p:spPr>
          <a:xfrm>
            <a:off x="2271713" y="9181395"/>
            <a:ext cx="2314575" cy="527403"/>
          </a:xfrm>
          <a:prstGeom prst="rect">
            <a:avLst/>
          </a:prstGeom>
        </p:spPr>
        <p:txBody>
          <a:bodyPr vert="horz" lIns="91440" tIns="45720" rIns="91440" bIns="45720" rtlCol="0" anchor="ctr"/>
          <a:lstStyle>
            <a:lvl1pPr algn="ctr">
              <a:defRPr sz="675">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119E7D05-C854-48BD-A0A8-5D63784919D5}"/>
              </a:ext>
            </a:extLst>
          </p:cNvPr>
          <p:cNvSpPr>
            <a:spLocks noGrp="1"/>
          </p:cNvSpPr>
          <p:nvPr>
            <p:ph type="sldNum" sz="quarter" idx="4"/>
          </p:nvPr>
        </p:nvSpPr>
        <p:spPr>
          <a:xfrm>
            <a:off x="4843463" y="9181395"/>
            <a:ext cx="1543050" cy="527403"/>
          </a:xfrm>
          <a:prstGeom prst="rect">
            <a:avLst/>
          </a:prstGeom>
        </p:spPr>
        <p:txBody>
          <a:bodyPr vert="horz" lIns="91440" tIns="45720" rIns="91440" bIns="45720" rtlCol="0" anchor="ctr"/>
          <a:lstStyle>
            <a:lvl1pPr algn="r">
              <a:defRPr sz="675">
                <a:solidFill>
                  <a:schemeClr val="tx1">
                    <a:tint val="75000"/>
                  </a:schemeClr>
                </a:solidFill>
              </a:defRPr>
            </a:lvl1pPr>
          </a:lstStyle>
          <a:p>
            <a:fld id="{487DFF66-72F6-4BA2-B1CB-39A4F7E181F0}" type="slidenum">
              <a:rPr kumimoji="1" lang="ja-JP" altLang="en-US" smtClean="0"/>
              <a:t>‹#›</a:t>
            </a:fld>
            <a:endParaRPr kumimoji="1" lang="ja-JP" altLang="en-US"/>
          </a:p>
        </p:txBody>
      </p:sp>
    </p:spTree>
    <p:extLst>
      <p:ext uri="{BB962C8B-B14F-4D97-AF65-F5344CB8AC3E}">
        <p14:creationId xmlns:p14="http://schemas.microsoft.com/office/powerpoint/2010/main" val="2565854112"/>
      </p:ext>
    </p:extLst>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l" defTabSz="514350" rtl="0" eaLnBrk="1" latinLnBrk="0" hangingPunct="1">
        <a:lnSpc>
          <a:spcPct val="90000"/>
        </a:lnSpc>
        <a:spcBef>
          <a:spcPct val="0"/>
        </a:spcBef>
        <a:buNone/>
        <a:defRPr kumimoji="1" sz="2475" kern="1200">
          <a:solidFill>
            <a:schemeClr val="tx1"/>
          </a:solidFill>
          <a:latin typeface="+mj-lt"/>
          <a:ea typeface="+mj-ea"/>
          <a:cs typeface="+mj-cs"/>
        </a:defRPr>
      </a:lvl1pPr>
    </p:titleStyle>
    <p:bodyStyle>
      <a:lvl1pPr marL="128588" indent="-128588" algn="l" defTabSz="514350" rtl="0" eaLnBrk="1" latinLnBrk="0" hangingPunct="1">
        <a:lnSpc>
          <a:spcPct val="90000"/>
        </a:lnSpc>
        <a:spcBef>
          <a:spcPts val="563"/>
        </a:spcBef>
        <a:buFont typeface="Arial" panose="020B0604020202020204" pitchFamily="34" charset="0"/>
        <a:buChar char="•"/>
        <a:defRPr kumimoji="1" sz="1575" kern="1200">
          <a:solidFill>
            <a:schemeClr val="tx1"/>
          </a:solidFill>
          <a:latin typeface="+mn-lt"/>
          <a:ea typeface="+mn-ea"/>
          <a:cs typeface="+mn-cs"/>
        </a:defRPr>
      </a:lvl1pPr>
      <a:lvl2pPr marL="385763" indent="-128588" algn="l" defTabSz="514350" rtl="0" eaLnBrk="1" latinLnBrk="0" hangingPunct="1">
        <a:lnSpc>
          <a:spcPct val="90000"/>
        </a:lnSpc>
        <a:spcBef>
          <a:spcPts val="281"/>
        </a:spcBef>
        <a:buFont typeface="Arial" panose="020B0604020202020204" pitchFamily="34" charset="0"/>
        <a:buChar char="•"/>
        <a:defRPr kumimoji="1" sz="1350" kern="1200">
          <a:solidFill>
            <a:schemeClr val="tx1"/>
          </a:solidFill>
          <a:latin typeface="+mn-lt"/>
          <a:ea typeface="+mn-ea"/>
          <a:cs typeface="+mn-cs"/>
        </a:defRPr>
      </a:lvl2pPr>
      <a:lvl3pPr marL="642938" indent="-128588" algn="l" defTabSz="514350" rtl="0" eaLnBrk="1" latinLnBrk="0" hangingPunct="1">
        <a:lnSpc>
          <a:spcPct val="90000"/>
        </a:lnSpc>
        <a:spcBef>
          <a:spcPts val="281"/>
        </a:spcBef>
        <a:buFont typeface="Arial" panose="020B0604020202020204" pitchFamily="34" charset="0"/>
        <a:buChar char="•"/>
        <a:defRPr kumimoji="1" sz="1125" kern="1200">
          <a:solidFill>
            <a:schemeClr val="tx1"/>
          </a:solidFill>
          <a:latin typeface="+mn-lt"/>
          <a:ea typeface="+mn-ea"/>
          <a:cs typeface="+mn-cs"/>
        </a:defRPr>
      </a:lvl3pPr>
      <a:lvl4pPr marL="90011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4pPr>
      <a:lvl5pPr marL="115728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5pPr>
      <a:lvl6pPr marL="141446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6pPr>
      <a:lvl7pPr marL="167163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7pPr>
      <a:lvl8pPr marL="1928813"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8pPr>
      <a:lvl9pPr marL="2185988" indent="-128588" algn="l" defTabSz="514350" rtl="0" eaLnBrk="1" latinLnBrk="0" hangingPunct="1">
        <a:lnSpc>
          <a:spcPct val="90000"/>
        </a:lnSpc>
        <a:spcBef>
          <a:spcPts val="281"/>
        </a:spcBef>
        <a:buFont typeface="Arial" panose="020B0604020202020204" pitchFamily="34" charset="0"/>
        <a:buChar char="•"/>
        <a:defRPr kumimoji="1" sz="1013" kern="1200">
          <a:solidFill>
            <a:schemeClr val="tx1"/>
          </a:solidFill>
          <a:latin typeface="+mn-lt"/>
          <a:ea typeface="+mn-ea"/>
          <a:cs typeface="+mn-cs"/>
        </a:defRPr>
      </a:lvl9pPr>
    </p:bodyStyle>
    <p:otherStyle>
      <a:defPPr>
        <a:defRPr lang="ja-JP"/>
      </a:defPPr>
      <a:lvl1pPr marL="0" algn="l" defTabSz="514350" rtl="0" eaLnBrk="1" latinLnBrk="0" hangingPunct="1">
        <a:defRPr kumimoji="1" sz="1013" kern="1200">
          <a:solidFill>
            <a:schemeClr val="tx1"/>
          </a:solidFill>
          <a:latin typeface="+mn-lt"/>
          <a:ea typeface="+mn-ea"/>
          <a:cs typeface="+mn-cs"/>
        </a:defRPr>
      </a:lvl1pPr>
      <a:lvl2pPr marL="257175" algn="l" defTabSz="514350" rtl="0" eaLnBrk="1" latinLnBrk="0" hangingPunct="1">
        <a:defRPr kumimoji="1" sz="1013" kern="1200">
          <a:solidFill>
            <a:schemeClr val="tx1"/>
          </a:solidFill>
          <a:latin typeface="+mn-lt"/>
          <a:ea typeface="+mn-ea"/>
          <a:cs typeface="+mn-cs"/>
        </a:defRPr>
      </a:lvl2pPr>
      <a:lvl3pPr marL="514350" algn="l" defTabSz="514350" rtl="0" eaLnBrk="1" latinLnBrk="0" hangingPunct="1">
        <a:defRPr kumimoji="1" sz="1013" kern="1200">
          <a:solidFill>
            <a:schemeClr val="tx1"/>
          </a:solidFill>
          <a:latin typeface="+mn-lt"/>
          <a:ea typeface="+mn-ea"/>
          <a:cs typeface="+mn-cs"/>
        </a:defRPr>
      </a:lvl3pPr>
      <a:lvl4pPr marL="771525" algn="l" defTabSz="514350" rtl="0" eaLnBrk="1" latinLnBrk="0" hangingPunct="1">
        <a:defRPr kumimoji="1" sz="1013" kern="1200">
          <a:solidFill>
            <a:schemeClr val="tx1"/>
          </a:solidFill>
          <a:latin typeface="+mn-lt"/>
          <a:ea typeface="+mn-ea"/>
          <a:cs typeface="+mn-cs"/>
        </a:defRPr>
      </a:lvl4pPr>
      <a:lvl5pPr marL="1028700" algn="l" defTabSz="514350" rtl="0" eaLnBrk="1" latinLnBrk="0" hangingPunct="1">
        <a:defRPr kumimoji="1" sz="1013" kern="1200">
          <a:solidFill>
            <a:schemeClr val="tx1"/>
          </a:solidFill>
          <a:latin typeface="+mn-lt"/>
          <a:ea typeface="+mn-ea"/>
          <a:cs typeface="+mn-cs"/>
        </a:defRPr>
      </a:lvl5pPr>
      <a:lvl6pPr marL="1285875" algn="l" defTabSz="514350" rtl="0" eaLnBrk="1" latinLnBrk="0" hangingPunct="1">
        <a:defRPr kumimoji="1" sz="1013" kern="1200">
          <a:solidFill>
            <a:schemeClr val="tx1"/>
          </a:solidFill>
          <a:latin typeface="+mn-lt"/>
          <a:ea typeface="+mn-ea"/>
          <a:cs typeface="+mn-cs"/>
        </a:defRPr>
      </a:lvl6pPr>
      <a:lvl7pPr marL="1543050" algn="l" defTabSz="514350" rtl="0" eaLnBrk="1" latinLnBrk="0" hangingPunct="1">
        <a:defRPr kumimoji="1" sz="1013" kern="1200">
          <a:solidFill>
            <a:schemeClr val="tx1"/>
          </a:solidFill>
          <a:latin typeface="+mn-lt"/>
          <a:ea typeface="+mn-ea"/>
          <a:cs typeface="+mn-cs"/>
        </a:defRPr>
      </a:lvl7pPr>
      <a:lvl8pPr marL="1800225" algn="l" defTabSz="514350" rtl="0" eaLnBrk="1" latinLnBrk="0" hangingPunct="1">
        <a:defRPr kumimoji="1" sz="1013" kern="1200">
          <a:solidFill>
            <a:schemeClr val="tx1"/>
          </a:solidFill>
          <a:latin typeface="+mn-lt"/>
          <a:ea typeface="+mn-ea"/>
          <a:cs typeface="+mn-cs"/>
        </a:defRPr>
      </a:lvl8pPr>
      <a:lvl9pPr marL="2057400" algn="l" defTabSz="514350" rtl="0" eaLnBrk="1" latinLnBrk="0" hangingPunct="1">
        <a:defRPr kumimoji="1" sz="1013"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emf"/><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emf"/><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 name="正方形/長方形 8">
            <a:extLst>
              <a:ext uri="{FF2B5EF4-FFF2-40B4-BE49-F238E27FC236}">
                <a16:creationId xmlns:a16="http://schemas.microsoft.com/office/drawing/2014/main" id="{6072F258-EEF8-40E6-A16C-00750FD47BCA}"/>
              </a:ext>
            </a:extLst>
          </p:cNvPr>
          <p:cNvSpPr/>
          <p:nvPr/>
        </p:nvSpPr>
        <p:spPr>
          <a:xfrm>
            <a:off x="10690" y="1043570"/>
            <a:ext cx="6778833" cy="404919"/>
          </a:xfrm>
          <a:prstGeom prst="rect">
            <a:avLst/>
          </a:prstGeom>
        </p:spPr>
        <p:txBody>
          <a:bodyPr wrap="square">
            <a:spAutoFit/>
          </a:bodyPr>
          <a:lstStyle/>
          <a:p>
            <a:pPr marL="0" marR="0" lvl="0" indent="0" algn="just" defTabSz="910552" rtl="0" eaLnBrk="1" fontAlgn="auto" latinLnBrk="0" hangingPunct="1">
              <a:lnSpc>
                <a:spcPts val="2800"/>
              </a:lnSpc>
              <a:spcBef>
                <a:spcPts val="1200"/>
              </a:spcBef>
              <a:spcAft>
                <a:spcPts val="0"/>
              </a:spcAft>
              <a:buClrTx/>
              <a:buSzTx/>
              <a:buFontTx/>
              <a:buNone/>
              <a:tabLst/>
              <a:defRPr/>
            </a:pPr>
            <a:endParaRPr kumimoji="1" lang="ja-JP" altLang="en-US" sz="2000" b="1" i="0" u="none" strike="noStrike" kern="1200" cap="none" spc="0" normalizeH="0" baseline="0" noProof="0" dirty="0">
              <a:ln>
                <a:noFill/>
              </a:ln>
              <a:solidFill>
                <a:prstClr val="black"/>
              </a:solidFill>
              <a:effectLst/>
              <a:uLnTx/>
              <a:uFillTx/>
              <a:latin typeface="ＭＳ ゴシック" panose="020B0609070205080204" pitchFamily="49" charset="-128"/>
              <a:ea typeface="ＭＳ ゴシック" panose="020B0609070205080204" pitchFamily="49" charset="-128"/>
              <a:cs typeface="メイリオ" pitchFamily="50" charset="-128"/>
            </a:endParaRPr>
          </a:p>
        </p:txBody>
      </p:sp>
      <p:sp>
        <p:nvSpPr>
          <p:cNvPr id="24" name="Rectangle 7">
            <a:extLst>
              <a:ext uri="{FF2B5EF4-FFF2-40B4-BE49-F238E27FC236}">
                <a16:creationId xmlns:a16="http://schemas.microsoft.com/office/drawing/2014/main" id="{5A756B15-B321-4A40-8F9D-0F3E8FB44C20}"/>
              </a:ext>
            </a:extLst>
          </p:cNvPr>
          <p:cNvSpPr>
            <a:spLocks noChangeArrowheads="1"/>
          </p:cNvSpPr>
          <p:nvPr/>
        </p:nvSpPr>
        <p:spPr bwMode="auto">
          <a:xfrm>
            <a:off x="4451145" y="55604"/>
            <a:ext cx="2604564" cy="307777"/>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defRPr/>
            </a:pPr>
            <a:r>
              <a:rPr kumimoji="1" lang="ja-JP" altLang="en-US" sz="1400" b="1" i="0" u="none" strike="noStrike" kern="1200" cap="none" spc="0" normalizeH="0" baseline="0" noProof="0" dirty="0">
                <a:ln>
                  <a:noFill/>
                </a:ln>
                <a:solidFill>
                  <a:prstClr val="black"/>
                </a:solidFill>
                <a:effectLst/>
                <a:uLnTx/>
                <a:uFillTx/>
                <a:latin typeface="メイリオ" pitchFamily="50" charset="-128"/>
                <a:ea typeface="メイリオ" pitchFamily="50" charset="-128"/>
                <a:cs typeface="Times New Roman" pitchFamily="18" charset="0"/>
              </a:rPr>
              <a:t>厚生労働省・都道府県労働局</a:t>
            </a:r>
            <a:endParaRPr kumimoji="1" lang="en-US" altLang="ja-JP" sz="1400" b="0" i="0" u="none" strike="noStrike" kern="1200" cap="none" spc="-298" normalizeH="0" baseline="0" noProof="0" dirty="0">
              <a:ln>
                <a:noFill/>
              </a:ln>
              <a:solidFill>
                <a:prstClr val="black"/>
              </a:solidFill>
              <a:effectLst/>
              <a:uLnTx/>
              <a:uFillTx/>
              <a:latin typeface="メイリオ" pitchFamily="50" charset="-128"/>
              <a:ea typeface="メイリオ" pitchFamily="50" charset="-128"/>
              <a:cs typeface="ＭＳ Ｐゴシック" pitchFamily="50" charset="-128"/>
            </a:endParaRPr>
          </a:p>
        </p:txBody>
      </p:sp>
      <p:pic>
        <p:nvPicPr>
          <p:cNvPr id="25" name="図 24">
            <a:extLst>
              <a:ext uri="{FF2B5EF4-FFF2-40B4-BE49-F238E27FC236}">
                <a16:creationId xmlns:a16="http://schemas.microsoft.com/office/drawing/2014/main" id="{7D9A947C-E28D-46D3-86B7-1E9C0B6B7C4B}"/>
              </a:ext>
            </a:extLst>
          </p:cNvPr>
          <p:cNvPicPr>
            <a:picLocks noChangeAspect="1" noChangeArrowheads="1"/>
          </p:cNvPicPr>
          <p:nvPr/>
        </p:nvPicPr>
        <p:blipFill>
          <a:blip r:embed="rId2" cstate="print"/>
          <a:srcRect/>
          <a:stretch>
            <a:fillRect/>
          </a:stretch>
        </p:blipFill>
        <p:spPr bwMode="auto">
          <a:xfrm>
            <a:off x="4182540" y="20164"/>
            <a:ext cx="292007" cy="328508"/>
          </a:xfrm>
          <a:prstGeom prst="rect">
            <a:avLst/>
          </a:prstGeom>
          <a:noFill/>
          <a:ln w="9525">
            <a:noFill/>
            <a:miter lim="800000"/>
            <a:headEnd/>
            <a:tailEnd/>
          </a:ln>
        </p:spPr>
      </p:pic>
      <p:sp>
        <p:nvSpPr>
          <p:cNvPr id="2" name="テキスト ボックス 1"/>
          <p:cNvSpPr txBox="1"/>
          <p:nvPr/>
        </p:nvSpPr>
        <p:spPr>
          <a:xfrm>
            <a:off x="37990" y="30674"/>
            <a:ext cx="2762360" cy="307777"/>
          </a:xfrm>
          <a:prstGeom prst="rect">
            <a:avLst/>
          </a:prstGeom>
          <a:noFill/>
          <a:ln>
            <a:noFill/>
          </a:ln>
        </p:spPr>
        <p:txBody>
          <a:bodyPr wrap="square" rtlCol="0">
            <a:spAutoFit/>
          </a:bodyPr>
          <a:lstStyle/>
          <a:p>
            <a:r>
              <a:rPr kumimoji="1" lang="ja-JP" altLang="en-US" sz="1400" dirty="0" smtClean="0">
                <a:latin typeface="メイリオ" panose="020B0604030504040204" pitchFamily="50" charset="-128"/>
                <a:ea typeface="メイリオ" panose="020B0604030504040204" pitchFamily="50" charset="-128"/>
              </a:rPr>
              <a:t>事業主・労働者の皆さまへ</a:t>
            </a:r>
            <a:endParaRPr kumimoji="1" lang="ja-JP" altLang="en-US" sz="1400" dirty="0">
              <a:latin typeface="メイリオ" panose="020B0604030504040204" pitchFamily="50" charset="-128"/>
              <a:ea typeface="メイリオ" panose="020B0604030504040204" pitchFamily="50" charset="-128"/>
            </a:endParaRPr>
          </a:p>
        </p:txBody>
      </p:sp>
      <p:sp>
        <p:nvSpPr>
          <p:cNvPr id="13" name="正方形/長方形 12"/>
          <p:cNvSpPr/>
          <p:nvPr/>
        </p:nvSpPr>
        <p:spPr>
          <a:xfrm>
            <a:off x="0" y="369501"/>
            <a:ext cx="6858000" cy="969496"/>
          </a:xfrm>
          <a:prstGeom prst="rect">
            <a:avLst/>
          </a:prstGeom>
          <a:solidFill>
            <a:srgbClr val="0070C0"/>
          </a:solidFill>
        </p:spPr>
        <p:txBody>
          <a:bodyPr wrap="square">
            <a:spAutoFit/>
          </a:bodyPr>
          <a:lstStyle/>
          <a:p>
            <a:pPr lvl="0" algn="ctr" defTabSz="910552">
              <a:lnSpc>
                <a:spcPts val="600"/>
              </a:lnSpc>
              <a:defRPr/>
            </a:pPr>
            <a:endParaRPr lang="en-US" altLang="ja-JP" sz="1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lvl="0" algn="ctr" defTabSz="910552">
              <a:defRPr/>
            </a:pP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小学校</a:t>
            </a:r>
            <a:r>
              <a:rPr lang="ja-JP" altLang="en-US" sz="2600" b="1" dirty="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休業</a:t>
            </a: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等対応助成金</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a:t>
            </a: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活用方法</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と</a:t>
            </a:r>
            <a:endParaRPr lang="en-US" altLang="ja-JP"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a:p>
            <a:pPr lvl="0" algn="ctr" defTabSz="910552">
              <a:defRPr/>
            </a:pPr>
            <a:r>
              <a:rPr lang="ja-JP" altLang="en-US" sz="26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相談窓口</a:t>
            </a:r>
            <a:r>
              <a:rPr lang="ja-JP" altLang="en-US"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rPr>
              <a:t>のご案内</a:t>
            </a:r>
            <a:endParaRPr lang="en-US" altLang="ja-JP" sz="2000" b="1" dirty="0" smtClean="0">
              <a:solidFill>
                <a:schemeClr val="bg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23" name="テキスト ボックス 22">
            <a:extLst>
              <a:ext uri="{FF2B5EF4-FFF2-40B4-BE49-F238E27FC236}">
                <a16:creationId xmlns:a16="http://schemas.microsoft.com/office/drawing/2014/main" id="{15F59869-09B0-44D1-AEA1-9401990D6A11}"/>
              </a:ext>
            </a:extLst>
          </p:cNvPr>
          <p:cNvSpPr txBox="1"/>
          <p:nvPr/>
        </p:nvSpPr>
        <p:spPr>
          <a:xfrm>
            <a:off x="45625" y="1372744"/>
            <a:ext cx="6871268" cy="954107"/>
          </a:xfrm>
          <a:prstGeom prst="rect">
            <a:avLst/>
          </a:prstGeom>
          <a:noFill/>
        </p:spPr>
        <p:txBody>
          <a:bodyPr wrap="square" rtlCol="0">
            <a:spAutoFit/>
          </a:bodyPr>
          <a:lstStyle/>
          <a:p>
            <a:pPr lvl="0" algn="just" defTabSz="910552">
              <a:defRPr/>
            </a:pPr>
            <a:r>
              <a:rPr lang="ja-JP" altLang="ja-JP" sz="1400" b="1" dirty="0">
                <a:latin typeface="Meiryo UI" panose="020B0604030504040204" pitchFamily="50" charset="-128"/>
                <a:ea typeface="Meiryo UI" panose="020B0604030504040204" pitchFamily="50" charset="-128"/>
              </a:rPr>
              <a:t>令和</a:t>
            </a:r>
            <a:r>
              <a:rPr lang="ja-JP" altLang="ja-JP" sz="1400" b="1" dirty="0" smtClean="0">
                <a:latin typeface="Meiryo UI" panose="020B0604030504040204" pitchFamily="50" charset="-128"/>
                <a:ea typeface="Meiryo UI" panose="020B0604030504040204" pitchFamily="50" charset="-128"/>
              </a:rPr>
              <a:t>２年</a:t>
            </a:r>
            <a:r>
              <a:rPr lang="ja-JP" altLang="en-US" sz="1400" b="1" dirty="0" smtClean="0">
                <a:latin typeface="Meiryo UI" panose="020B0604030504040204" pitchFamily="50" charset="-128"/>
                <a:ea typeface="Meiryo UI" panose="020B0604030504040204" pitchFamily="50" charset="-128"/>
              </a:rPr>
              <a:t>２</a:t>
            </a:r>
            <a:r>
              <a:rPr lang="ja-JP" altLang="ja-JP" sz="1400" b="1" dirty="0" smtClean="0">
                <a:latin typeface="Meiryo UI" panose="020B0604030504040204" pitchFamily="50" charset="-128"/>
                <a:ea typeface="Meiryo UI" panose="020B0604030504040204" pitchFamily="50" charset="-128"/>
              </a:rPr>
              <a:t>月</a:t>
            </a:r>
            <a:r>
              <a:rPr lang="en-US" altLang="ja-JP" sz="1400" b="1" dirty="0" smtClean="0">
                <a:latin typeface="Meiryo UI" panose="020B0604030504040204" pitchFamily="50" charset="-128"/>
                <a:ea typeface="Meiryo UI" panose="020B0604030504040204" pitchFamily="50" charset="-128"/>
              </a:rPr>
              <a:t>27</a:t>
            </a:r>
            <a:r>
              <a:rPr lang="ja-JP" altLang="ja-JP" sz="1400" b="1" dirty="0" smtClean="0">
                <a:latin typeface="Meiryo UI" panose="020B0604030504040204" pitchFamily="50" charset="-128"/>
                <a:ea typeface="Meiryo UI" panose="020B0604030504040204" pitchFamily="50" charset="-128"/>
              </a:rPr>
              <a:t>日から</a:t>
            </a:r>
            <a:r>
              <a:rPr lang="ja-JP" altLang="en-US" sz="1400" b="1" dirty="0" smtClean="0">
                <a:latin typeface="Meiryo UI" panose="020B0604030504040204" pitchFamily="50" charset="-128"/>
                <a:ea typeface="Meiryo UI" panose="020B0604030504040204" pitchFamily="50" charset="-128"/>
              </a:rPr>
              <a:t>同年</a:t>
            </a:r>
            <a:r>
              <a:rPr lang="en-US" altLang="ja-JP" sz="1400" b="1" dirty="0" smtClean="0">
                <a:latin typeface="Meiryo UI" panose="020B0604030504040204" pitchFamily="50" charset="-128"/>
                <a:ea typeface="Meiryo UI" panose="020B0604030504040204" pitchFamily="50" charset="-128"/>
              </a:rPr>
              <a:t>12</a:t>
            </a:r>
            <a:r>
              <a:rPr lang="ja-JP" altLang="ja-JP" sz="1400" b="1" dirty="0" smtClean="0">
                <a:latin typeface="Meiryo UI" panose="020B0604030504040204" pitchFamily="50" charset="-128"/>
                <a:ea typeface="Meiryo UI" panose="020B0604030504040204" pitchFamily="50" charset="-128"/>
              </a:rPr>
              <a:t>月</a:t>
            </a:r>
            <a:r>
              <a:rPr lang="en-US" altLang="ja-JP" sz="1400" b="1" dirty="0" smtClean="0">
                <a:latin typeface="Meiryo UI" panose="020B0604030504040204" pitchFamily="50" charset="-128"/>
                <a:ea typeface="Meiryo UI" panose="020B0604030504040204" pitchFamily="50" charset="-128"/>
              </a:rPr>
              <a:t>31</a:t>
            </a:r>
            <a:r>
              <a:rPr lang="ja-JP" altLang="ja-JP" sz="1400" b="1" dirty="0" smtClean="0">
                <a:latin typeface="Meiryo UI" panose="020B0604030504040204" pitchFamily="50" charset="-128"/>
                <a:ea typeface="Meiryo UI" panose="020B0604030504040204" pitchFamily="50" charset="-128"/>
              </a:rPr>
              <a:t>日</a:t>
            </a:r>
            <a:r>
              <a:rPr lang="ja-JP" altLang="en-US" sz="1400" dirty="0" smtClean="0">
                <a:latin typeface="Meiryo UI" panose="020B0604030504040204" pitchFamily="50" charset="-128"/>
                <a:ea typeface="Meiryo UI" panose="020B0604030504040204" pitchFamily="50" charset="-128"/>
              </a:rPr>
              <a:t>までの間に、</a:t>
            </a:r>
            <a:r>
              <a:rPr lang="ja-JP" altLang="en-US" sz="1400" b="1" dirty="0">
                <a:solidFill>
                  <a:srgbClr val="FF0000"/>
                </a:solidFill>
                <a:latin typeface="Meiryo UI" panose="020B0604030504040204" pitchFamily="50" charset="-128"/>
                <a:ea typeface="Meiryo UI" panose="020B0604030504040204" pitchFamily="50" charset="-128"/>
              </a:rPr>
              <a:t>新型コロナウイルス感染症に関する対応として臨時休業等をした小学校</a:t>
            </a:r>
            <a:r>
              <a:rPr lang="ja-JP" altLang="en-US" sz="1400" b="1" dirty="0" smtClean="0">
                <a:solidFill>
                  <a:srgbClr val="FF0000"/>
                </a:solidFill>
                <a:latin typeface="Meiryo UI" panose="020B0604030504040204" pitchFamily="50" charset="-128"/>
                <a:ea typeface="Meiryo UI" panose="020B0604030504040204" pitchFamily="50" charset="-128"/>
              </a:rPr>
              <a:t>等に通う子どもの世話を保護者として行うことが必要となった労働者</a:t>
            </a:r>
            <a:r>
              <a:rPr lang="ja-JP" altLang="en-US" sz="1400" dirty="0" smtClean="0">
                <a:latin typeface="Meiryo UI" panose="020B0604030504040204" pitchFamily="50" charset="-128"/>
                <a:ea typeface="Meiryo UI" panose="020B0604030504040204" pitchFamily="50" charset="-128"/>
              </a:rPr>
              <a:t>に対し、</a:t>
            </a:r>
            <a:r>
              <a:rPr lang="ja-JP" altLang="en-US" sz="1400" dirty="0">
                <a:latin typeface="Meiryo UI" panose="020B0604030504040204" pitchFamily="50" charset="-128"/>
                <a:ea typeface="Meiryo UI" panose="020B0604030504040204" pitchFamily="50" charset="-128"/>
                <a:cs typeface="メイリオ" pitchFamily="50" charset="-128"/>
              </a:rPr>
              <a:t>有給（賃金全額支給）の休暇（労働基準法上の年次有給休暇を除く）を取得させた事業</a:t>
            </a:r>
            <a:r>
              <a:rPr lang="ja-JP" altLang="en-US" sz="1400" dirty="0" smtClean="0">
                <a:latin typeface="Meiryo UI" panose="020B0604030504040204" pitchFamily="50" charset="-128"/>
                <a:ea typeface="Meiryo UI" panose="020B0604030504040204" pitchFamily="50" charset="-128"/>
                <a:cs typeface="メイリオ" pitchFamily="50" charset="-128"/>
              </a:rPr>
              <a:t>主は助成金の対象となります！</a:t>
            </a:r>
            <a:endParaRPr lang="en-US" altLang="ja-JP" sz="800" dirty="0">
              <a:latin typeface="Meiryo UI" panose="020B0604030504040204" pitchFamily="50" charset="-128"/>
              <a:ea typeface="Meiryo UI" panose="020B0604030504040204" pitchFamily="50" charset="-128"/>
              <a:cs typeface="メイリオ" pitchFamily="50" charset="-128"/>
            </a:endParaRPr>
          </a:p>
        </p:txBody>
      </p:sp>
      <p:sp>
        <p:nvSpPr>
          <p:cNvPr id="26" name="テキスト ボックス 25"/>
          <p:cNvSpPr txBox="1"/>
          <p:nvPr/>
        </p:nvSpPr>
        <p:spPr>
          <a:xfrm>
            <a:off x="3779094" y="2075035"/>
            <a:ext cx="1816994" cy="230832"/>
          </a:xfrm>
          <a:prstGeom prst="rect">
            <a:avLst/>
          </a:prstGeom>
          <a:noFill/>
        </p:spPr>
        <p:txBody>
          <a:bodyPr wrap="square" rtlCol="0">
            <a:spAutoFit/>
          </a:bodyPr>
          <a:lstStyle/>
          <a:p>
            <a:r>
              <a:rPr kumimoji="1" lang="ja-JP" altLang="en-US" sz="900" dirty="0" smtClean="0">
                <a:latin typeface="メイリオ" panose="020B0604030504040204" pitchFamily="50" charset="-128"/>
                <a:ea typeface="メイリオ" panose="020B0604030504040204" pitchFamily="50" charset="-128"/>
              </a:rPr>
              <a:t>＊詳細は裏面をご参照ください</a:t>
            </a:r>
            <a:endParaRPr kumimoji="1" lang="ja-JP" altLang="en-US" sz="900" dirty="0">
              <a:latin typeface="メイリオ" panose="020B0604030504040204" pitchFamily="50" charset="-128"/>
              <a:ea typeface="メイリオ" panose="020B0604030504040204" pitchFamily="50" charset="-128"/>
            </a:endParaRPr>
          </a:p>
        </p:txBody>
      </p:sp>
      <p:sp>
        <p:nvSpPr>
          <p:cNvPr id="11" name="角丸四角形 10"/>
          <p:cNvSpPr/>
          <p:nvPr/>
        </p:nvSpPr>
        <p:spPr>
          <a:xfrm>
            <a:off x="81810" y="2454378"/>
            <a:ext cx="6707713" cy="2742651"/>
          </a:xfrm>
          <a:prstGeom prst="roundRect">
            <a:avLst>
              <a:gd name="adj" fmla="val 4599"/>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9" name="テキスト ボックス 28">
            <a:extLst>
              <a:ext uri="{FF2B5EF4-FFF2-40B4-BE49-F238E27FC236}">
                <a16:creationId xmlns:a16="http://schemas.microsoft.com/office/drawing/2014/main" id="{15F59869-09B0-44D1-AEA1-9401990D6A11}"/>
              </a:ext>
            </a:extLst>
          </p:cNvPr>
          <p:cNvSpPr txBox="1"/>
          <p:nvPr/>
        </p:nvSpPr>
        <p:spPr>
          <a:xfrm>
            <a:off x="46249" y="2665224"/>
            <a:ext cx="6707713" cy="1649169"/>
          </a:xfrm>
          <a:prstGeom prst="rect">
            <a:avLst/>
          </a:prstGeom>
          <a:noFill/>
          <a:ln w="57150">
            <a:noFill/>
          </a:ln>
        </p:spPr>
        <p:txBody>
          <a:bodyPr wrap="square" rtlCol="0">
            <a:spAutoFit/>
          </a:bodyPr>
          <a:lstStyle/>
          <a:p>
            <a:pPr lvl="0" defTabSz="910552">
              <a:defRPr/>
            </a:pPr>
            <a:r>
              <a:rPr lang="ja-JP" altLang="en-US" sz="1400" dirty="0" smtClean="0">
                <a:latin typeface="Meiryo UI" panose="020B0604030504040204" pitchFamily="50" charset="-128"/>
                <a:ea typeface="Meiryo UI" panose="020B0604030504040204" pitchFamily="50" charset="-128"/>
                <a:cs typeface="メイリオ" pitchFamily="50" charset="-128"/>
              </a:rPr>
              <a:t>・ 令和２年</a:t>
            </a:r>
            <a:r>
              <a:rPr lang="ja-JP" altLang="en-US" sz="1400" b="1" dirty="0">
                <a:latin typeface="Meiryo UI" panose="020B0604030504040204" pitchFamily="50" charset="-128"/>
                <a:ea typeface="Meiryo UI" panose="020B0604030504040204" pitchFamily="50" charset="-128"/>
                <a:cs typeface="メイリオ" pitchFamily="50" charset="-128"/>
              </a:rPr>
              <a:t>２</a:t>
            </a:r>
            <a:r>
              <a:rPr lang="ja-JP" altLang="en-US" sz="1400" b="1" dirty="0" smtClean="0">
                <a:latin typeface="Meiryo UI" panose="020B0604030504040204" pitchFamily="50" charset="-128"/>
                <a:ea typeface="Meiryo UI" panose="020B0604030504040204" pitchFamily="50" charset="-128"/>
                <a:cs typeface="メイリオ" pitchFamily="50" charset="-128"/>
              </a:rPr>
              <a:t>月</a:t>
            </a:r>
            <a:r>
              <a:rPr lang="en-US" altLang="ja-JP" sz="1400" b="1" dirty="0" smtClean="0">
                <a:latin typeface="Meiryo UI" panose="020B0604030504040204" pitchFamily="50" charset="-128"/>
                <a:ea typeface="Meiryo UI" panose="020B0604030504040204" pitchFamily="50" charset="-128"/>
                <a:cs typeface="メイリオ" pitchFamily="50" charset="-128"/>
              </a:rPr>
              <a:t>27</a:t>
            </a:r>
            <a:r>
              <a:rPr lang="ja-JP" altLang="en-US" sz="1400" b="1" dirty="0" smtClean="0">
                <a:latin typeface="Meiryo UI" panose="020B0604030504040204" pitchFamily="50" charset="-128"/>
                <a:ea typeface="Meiryo UI" panose="020B0604030504040204" pitchFamily="50" charset="-128"/>
                <a:cs typeface="メイリオ" pitchFamily="50" charset="-128"/>
              </a:rPr>
              <a:t>日から９月</a:t>
            </a:r>
            <a:r>
              <a:rPr lang="en-US" altLang="ja-JP" sz="1400" b="1" dirty="0" smtClean="0">
                <a:latin typeface="Meiryo UI" panose="020B0604030504040204" pitchFamily="50" charset="-128"/>
                <a:ea typeface="Meiryo UI" panose="020B0604030504040204" pitchFamily="50" charset="-128"/>
                <a:cs typeface="メイリオ" pitchFamily="50" charset="-128"/>
              </a:rPr>
              <a:t>30</a:t>
            </a:r>
            <a:r>
              <a:rPr lang="ja-JP" altLang="en-US" sz="1400" b="1" dirty="0" smtClean="0">
                <a:latin typeface="Meiryo UI" panose="020B0604030504040204" pitchFamily="50" charset="-128"/>
                <a:ea typeface="Meiryo UI" panose="020B0604030504040204" pitchFamily="50" charset="-128"/>
                <a:cs typeface="メイリオ" pitchFamily="50" charset="-128"/>
              </a:rPr>
              <a:t>日</a:t>
            </a:r>
            <a:r>
              <a:rPr lang="ja-JP" altLang="en-US" sz="1400" dirty="0" smtClean="0">
                <a:latin typeface="Meiryo UI" panose="020B0604030504040204" pitchFamily="50" charset="-128"/>
                <a:ea typeface="Meiryo UI" panose="020B0604030504040204" pitchFamily="50" charset="-128"/>
                <a:cs typeface="メイリオ" pitchFamily="50" charset="-128"/>
              </a:rPr>
              <a:t>までの休暇に関する</a:t>
            </a:r>
            <a:r>
              <a:rPr lang="ja-JP" altLang="en-US" sz="1400" b="1" dirty="0" smtClean="0">
                <a:solidFill>
                  <a:srgbClr val="FF0000"/>
                </a:solidFill>
                <a:latin typeface="Meiryo UI" panose="020B0604030504040204" pitchFamily="50" charset="-128"/>
                <a:ea typeface="Meiryo UI" panose="020B0604030504040204" pitchFamily="50" charset="-128"/>
                <a:cs typeface="メイリオ" pitchFamily="50" charset="-128"/>
              </a:rPr>
              <a:t>申請期限は</a:t>
            </a:r>
            <a:r>
              <a:rPr lang="en-US" altLang="ja-JP" sz="1400" b="1" dirty="0" smtClean="0">
                <a:solidFill>
                  <a:srgbClr val="FF0000"/>
                </a:solidFill>
                <a:latin typeface="Meiryo UI" panose="020B0604030504040204" pitchFamily="50" charset="-128"/>
                <a:ea typeface="Meiryo UI" panose="020B0604030504040204" pitchFamily="50" charset="-128"/>
                <a:cs typeface="メイリオ" pitchFamily="50" charset="-128"/>
              </a:rPr>
              <a:t>12</a:t>
            </a:r>
            <a:r>
              <a:rPr lang="ja-JP" altLang="en-US" sz="1400" b="1" dirty="0" smtClean="0">
                <a:solidFill>
                  <a:srgbClr val="FF0000"/>
                </a:solidFill>
                <a:latin typeface="Meiryo UI" panose="020B0604030504040204" pitchFamily="50" charset="-128"/>
                <a:ea typeface="Meiryo UI" panose="020B0604030504040204" pitchFamily="50" charset="-128"/>
                <a:cs typeface="メイリオ" pitchFamily="50" charset="-128"/>
              </a:rPr>
              <a:t>月</a:t>
            </a:r>
            <a:r>
              <a:rPr lang="en-US" altLang="ja-JP" sz="1400" b="1" dirty="0" smtClean="0">
                <a:solidFill>
                  <a:srgbClr val="FF0000"/>
                </a:solidFill>
                <a:latin typeface="Meiryo UI" panose="020B0604030504040204" pitchFamily="50" charset="-128"/>
                <a:ea typeface="Meiryo UI" panose="020B0604030504040204" pitchFamily="50" charset="-128"/>
                <a:cs typeface="メイリオ" pitchFamily="50" charset="-128"/>
              </a:rPr>
              <a:t>28</a:t>
            </a:r>
            <a:r>
              <a:rPr lang="ja-JP" altLang="en-US" sz="1400" b="1" dirty="0" smtClean="0">
                <a:solidFill>
                  <a:srgbClr val="FF0000"/>
                </a:solidFill>
                <a:latin typeface="Meiryo UI" panose="020B0604030504040204" pitchFamily="50" charset="-128"/>
                <a:ea typeface="Meiryo UI" panose="020B0604030504040204" pitchFamily="50" charset="-128"/>
                <a:cs typeface="メイリオ" pitchFamily="50" charset="-128"/>
              </a:rPr>
              <a:t>日</a:t>
            </a:r>
            <a:r>
              <a:rPr lang="ja-JP" altLang="en-US" sz="1400" dirty="0" smtClean="0">
                <a:latin typeface="Meiryo UI" panose="020B0604030504040204" pitchFamily="50" charset="-128"/>
                <a:ea typeface="Meiryo UI" panose="020B0604030504040204" pitchFamily="50" charset="-128"/>
                <a:cs typeface="メイリオ" pitchFamily="50" charset="-128"/>
              </a:rPr>
              <a:t>です。</a:t>
            </a:r>
            <a:endParaRPr lang="en-US" altLang="ja-JP" sz="1050" dirty="0" smtClean="0">
              <a:latin typeface="Meiryo UI" panose="020B0604030504040204" pitchFamily="50" charset="-128"/>
              <a:ea typeface="Meiryo UI" panose="020B0604030504040204" pitchFamily="50" charset="-128"/>
              <a:cs typeface="メイリオ" pitchFamily="50" charset="-128"/>
            </a:endParaRPr>
          </a:p>
          <a:p>
            <a:pPr lvl="0" defTabSz="910552">
              <a:defRPr/>
            </a:pPr>
            <a:r>
              <a:rPr lang="ja-JP" altLang="en-US" sz="1050" dirty="0">
                <a:latin typeface="Meiryo UI" panose="020B0604030504040204" pitchFamily="50" charset="-128"/>
                <a:ea typeface="Meiryo UI" panose="020B0604030504040204" pitchFamily="50" charset="-128"/>
                <a:cs typeface="メイリオ" pitchFamily="50" charset="-128"/>
              </a:rPr>
              <a:t>　</a:t>
            </a:r>
            <a:r>
              <a:rPr lang="ja-JP" altLang="en-US" sz="1050" dirty="0" smtClean="0">
                <a:latin typeface="Meiryo UI" panose="020B0604030504040204" pitchFamily="50" charset="-128"/>
                <a:ea typeface="Meiryo UI" panose="020B0604030504040204" pitchFamily="50" charset="-128"/>
                <a:cs typeface="メイリオ" pitchFamily="50" charset="-128"/>
              </a:rPr>
              <a:t>　　　</a:t>
            </a:r>
            <a:r>
              <a:rPr lang="ja-JP" altLang="en-US" sz="1000" dirty="0" smtClean="0">
                <a:latin typeface="Meiryo UI" panose="020B0604030504040204" pitchFamily="50" charset="-128"/>
                <a:ea typeface="Meiryo UI" panose="020B0604030504040204" pitchFamily="50" charset="-128"/>
                <a:cs typeface="メイリオ" pitchFamily="50" charset="-128"/>
              </a:rPr>
              <a:t>　</a:t>
            </a:r>
            <a:r>
              <a:rPr lang="en-US" altLang="ja-JP" sz="1000" dirty="0" smtClean="0">
                <a:latin typeface="Meiryo UI" panose="020B0604030504040204" pitchFamily="50" charset="-128"/>
                <a:ea typeface="Meiryo UI" panose="020B0604030504040204" pitchFamily="50" charset="-128"/>
                <a:cs typeface="メイリオ" pitchFamily="50" charset="-128"/>
              </a:rPr>
              <a:t>※</a:t>
            </a:r>
            <a:r>
              <a:rPr lang="ja-JP" altLang="en-US" sz="1000" dirty="0" smtClean="0">
                <a:latin typeface="Meiryo UI" panose="020B0604030504040204" pitchFamily="50" charset="-128"/>
                <a:ea typeface="Meiryo UI" panose="020B0604030504040204" pitchFamily="50" charset="-128"/>
                <a:cs typeface="メイリオ" pitchFamily="50" charset="-128"/>
              </a:rPr>
              <a:t>　</a:t>
            </a:r>
            <a:r>
              <a:rPr lang="ja-JP" altLang="en-US" sz="1000" dirty="0" smtClean="0">
                <a:solidFill>
                  <a:schemeClr val="tx1">
                    <a:lumMod val="95000"/>
                    <a:lumOff val="5000"/>
                  </a:schemeClr>
                </a:solidFill>
                <a:latin typeface="Meiryo UI" panose="020B0604030504040204" pitchFamily="50" charset="-128"/>
                <a:ea typeface="Meiryo UI" panose="020B0604030504040204" pitchFamily="50" charset="-128"/>
              </a:rPr>
              <a:t>令和</a:t>
            </a:r>
            <a:r>
              <a:rPr lang="ja-JP" altLang="en-US" sz="1000" dirty="0">
                <a:solidFill>
                  <a:schemeClr val="tx1">
                    <a:lumMod val="95000"/>
                    <a:lumOff val="5000"/>
                  </a:schemeClr>
                </a:solidFill>
                <a:latin typeface="Meiryo UI" panose="020B0604030504040204" pitchFamily="50" charset="-128"/>
                <a:ea typeface="Meiryo UI" panose="020B0604030504040204" pitchFamily="50" charset="-128"/>
              </a:rPr>
              <a:t>２年</a:t>
            </a:r>
            <a:r>
              <a:rPr lang="en-US" altLang="ja-JP" sz="1000" dirty="0">
                <a:solidFill>
                  <a:schemeClr val="tx1">
                    <a:lumMod val="95000"/>
                    <a:lumOff val="5000"/>
                  </a:schemeClr>
                </a:solidFill>
                <a:latin typeface="Meiryo UI" panose="020B0604030504040204" pitchFamily="50" charset="-128"/>
                <a:ea typeface="Meiryo UI" panose="020B0604030504040204" pitchFamily="50" charset="-128"/>
              </a:rPr>
              <a:t>10</a:t>
            </a:r>
            <a:r>
              <a:rPr lang="ja-JP" altLang="en-US" sz="1000" dirty="0">
                <a:solidFill>
                  <a:schemeClr val="tx1">
                    <a:lumMod val="95000"/>
                    <a:lumOff val="5000"/>
                  </a:schemeClr>
                </a:solidFill>
                <a:latin typeface="Meiryo UI" panose="020B0604030504040204" pitchFamily="50" charset="-128"/>
                <a:ea typeface="Meiryo UI" panose="020B0604030504040204" pitchFamily="50" charset="-128"/>
              </a:rPr>
              <a:t>月１日から同年</a:t>
            </a:r>
            <a:r>
              <a:rPr lang="en-US" altLang="ja-JP" sz="1000" dirty="0">
                <a:solidFill>
                  <a:schemeClr val="tx1">
                    <a:lumMod val="95000"/>
                    <a:lumOff val="5000"/>
                  </a:schemeClr>
                </a:solidFill>
                <a:latin typeface="Meiryo UI" panose="020B0604030504040204" pitchFamily="50" charset="-128"/>
                <a:ea typeface="Meiryo UI" panose="020B0604030504040204" pitchFamily="50" charset="-128"/>
              </a:rPr>
              <a:t>12</a:t>
            </a:r>
            <a:r>
              <a:rPr lang="ja-JP" altLang="en-US" sz="1000" dirty="0">
                <a:solidFill>
                  <a:schemeClr val="tx1">
                    <a:lumMod val="95000"/>
                    <a:lumOff val="5000"/>
                  </a:schemeClr>
                </a:solidFill>
                <a:latin typeface="Meiryo UI" panose="020B0604030504040204" pitchFamily="50" charset="-128"/>
                <a:ea typeface="Meiryo UI" panose="020B0604030504040204" pitchFamily="50" charset="-128"/>
              </a:rPr>
              <a:t>月</a:t>
            </a:r>
            <a:r>
              <a:rPr lang="en-US" altLang="ja-JP" sz="1000" dirty="0">
                <a:solidFill>
                  <a:schemeClr val="tx1">
                    <a:lumMod val="95000"/>
                    <a:lumOff val="5000"/>
                  </a:schemeClr>
                </a:solidFill>
                <a:latin typeface="Meiryo UI" panose="020B0604030504040204" pitchFamily="50" charset="-128"/>
                <a:ea typeface="Meiryo UI" panose="020B0604030504040204" pitchFamily="50" charset="-128"/>
              </a:rPr>
              <a:t>31</a:t>
            </a:r>
            <a:r>
              <a:rPr lang="ja-JP" altLang="en-US" sz="1000" dirty="0">
                <a:solidFill>
                  <a:schemeClr val="tx1">
                    <a:lumMod val="95000"/>
                    <a:lumOff val="5000"/>
                  </a:schemeClr>
                </a:solidFill>
                <a:latin typeface="Meiryo UI" panose="020B0604030504040204" pitchFamily="50" charset="-128"/>
                <a:ea typeface="Meiryo UI" panose="020B0604030504040204" pitchFamily="50" charset="-128"/>
              </a:rPr>
              <a:t>日までの</a:t>
            </a:r>
            <a:r>
              <a:rPr lang="ja-JP" altLang="en-US" sz="1000" dirty="0" smtClean="0">
                <a:solidFill>
                  <a:schemeClr val="tx1">
                    <a:lumMod val="95000"/>
                    <a:lumOff val="5000"/>
                  </a:schemeClr>
                </a:solidFill>
                <a:latin typeface="Meiryo UI" panose="020B0604030504040204" pitchFamily="50" charset="-128"/>
                <a:ea typeface="Meiryo UI" panose="020B0604030504040204" pitchFamily="50" charset="-128"/>
              </a:rPr>
              <a:t>休暇に関する申請期限は令和３年３月</a:t>
            </a:r>
            <a:r>
              <a:rPr lang="en-US" altLang="ja-JP" sz="1000" dirty="0" smtClean="0">
                <a:solidFill>
                  <a:schemeClr val="tx1">
                    <a:lumMod val="95000"/>
                    <a:lumOff val="5000"/>
                  </a:schemeClr>
                </a:solidFill>
                <a:latin typeface="Meiryo UI" panose="020B0604030504040204" pitchFamily="50" charset="-128"/>
                <a:ea typeface="Meiryo UI" panose="020B0604030504040204" pitchFamily="50" charset="-128"/>
              </a:rPr>
              <a:t>31</a:t>
            </a:r>
            <a:r>
              <a:rPr lang="ja-JP" altLang="en-US" sz="1000" dirty="0" smtClean="0">
                <a:solidFill>
                  <a:schemeClr val="tx1">
                    <a:lumMod val="95000"/>
                    <a:lumOff val="5000"/>
                  </a:schemeClr>
                </a:solidFill>
                <a:latin typeface="Meiryo UI" panose="020B0604030504040204" pitchFamily="50" charset="-128"/>
                <a:ea typeface="Meiryo UI" panose="020B0604030504040204" pitchFamily="50" charset="-128"/>
              </a:rPr>
              <a:t>日です。</a:t>
            </a:r>
            <a:endParaRPr lang="en-US" altLang="ja-JP" sz="1000" dirty="0" smtClean="0">
              <a:solidFill>
                <a:schemeClr val="tx1">
                  <a:lumMod val="95000"/>
                  <a:lumOff val="5000"/>
                </a:schemeClr>
              </a:solidFill>
              <a:latin typeface="Meiryo UI" panose="020B0604030504040204" pitchFamily="50" charset="-128"/>
              <a:ea typeface="Meiryo UI" panose="020B0604030504040204" pitchFamily="50" charset="-128"/>
            </a:endParaRPr>
          </a:p>
          <a:p>
            <a:pPr lvl="0" defTabSz="910552">
              <a:lnSpc>
                <a:spcPts val="1000"/>
              </a:lnSpc>
              <a:defRPr/>
            </a:pPr>
            <a:endParaRPr lang="en-US" altLang="ja-JP" sz="1000" dirty="0">
              <a:latin typeface="Meiryo UI" panose="020B0604030504040204" pitchFamily="50" charset="-128"/>
              <a:ea typeface="Meiryo UI" panose="020B0604030504040204" pitchFamily="50" charset="-128"/>
            </a:endParaRPr>
          </a:p>
          <a:p>
            <a:pPr marL="180975" indent="-180975" defTabSz="910552">
              <a:defRPr/>
            </a:pPr>
            <a:r>
              <a:rPr lang="ja-JP" altLang="en-US" sz="1400" dirty="0">
                <a:latin typeface="Meiryo UI" panose="020B0604030504040204" pitchFamily="50" charset="-128"/>
                <a:ea typeface="Meiryo UI" panose="020B0604030504040204" pitchFamily="50" charset="-128"/>
                <a:cs typeface="メイリオ" pitchFamily="50" charset="-128"/>
              </a:rPr>
              <a:t>・　助成内容は</a:t>
            </a:r>
            <a:r>
              <a:rPr lang="ja-JP" altLang="en-US" sz="1400" b="1" dirty="0">
                <a:latin typeface="Meiryo UI" panose="020B0604030504040204" pitchFamily="50" charset="-128"/>
                <a:ea typeface="Meiryo UI" panose="020B0604030504040204" pitchFamily="50" charset="-128"/>
              </a:rPr>
              <a:t>特別</a:t>
            </a:r>
            <a:r>
              <a:rPr lang="ja-JP" altLang="ja-JP" sz="1400" b="1" dirty="0">
                <a:latin typeface="Meiryo UI" panose="020B0604030504040204" pitchFamily="50" charset="-128"/>
                <a:ea typeface="Meiryo UI" panose="020B0604030504040204" pitchFamily="50" charset="-128"/>
              </a:rPr>
              <a:t>休暇を取得した対象労働者に支払った賃金</a:t>
            </a:r>
            <a:r>
              <a:rPr lang="ja-JP" altLang="en-US" sz="1400" b="1" dirty="0">
                <a:latin typeface="Meiryo UI" panose="020B0604030504040204" pitchFamily="50" charset="-128"/>
                <a:ea typeface="Meiryo UI" panose="020B0604030504040204" pitchFamily="50" charset="-128"/>
              </a:rPr>
              <a:t>相当</a:t>
            </a:r>
            <a:r>
              <a:rPr lang="ja-JP" altLang="ja-JP" sz="1400" b="1" dirty="0">
                <a:latin typeface="Meiryo UI" panose="020B0604030504040204" pitchFamily="50" charset="-128"/>
                <a:ea typeface="Meiryo UI" panose="020B0604030504040204" pitchFamily="50" charset="-128"/>
              </a:rPr>
              <a:t>額</a:t>
            </a:r>
            <a:r>
              <a:rPr lang="en-US" altLang="ja-JP" sz="1400" b="1" dirty="0">
                <a:latin typeface="Meiryo UI" panose="020B0604030504040204" pitchFamily="50" charset="-128"/>
                <a:ea typeface="Meiryo UI" panose="020B0604030504040204" pitchFamily="50" charset="-128"/>
              </a:rPr>
              <a:t>×10</a:t>
            </a:r>
            <a:r>
              <a:rPr lang="ja-JP" altLang="en-US" sz="1400" b="1" dirty="0">
                <a:latin typeface="Meiryo UI" panose="020B0604030504040204" pitchFamily="50" charset="-128"/>
                <a:ea typeface="Meiryo UI" panose="020B0604030504040204" pitchFamily="50" charset="-128"/>
              </a:rPr>
              <a:t>／</a:t>
            </a:r>
            <a:r>
              <a:rPr lang="en-US" altLang="ja-JP" sz="1400" b="1" dirty="0">
                <a:latin typeface="Meiryo UI" panose="020B0604030504040204" pitchFamily="50" charset="-128"/>
                <a:ea typeface="Meiryo UI" panose="020B0604030504040204" pitchFamily="50" charset="-128"/>
              </a:rPr>
              <a:t>10</a:t>
            </a:r>
            <a:r>
              <a:rPr lang="en-US" altLang="ja-JP" sz="10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です。</a:t>
            </a:r>
            <a:endParaRPr lang="en-US" altLang="ja-JP" sz="1400" dirty="0">
              <a:latin typeface="Meiryo UI" panose="020B0604030504040204" pitchFamily="50" charset="-128"/>
              <a:ea typeface="Meiryo UI" panose="020B0604030504040204" pitchFamily="50" charset="-128"/>
            </a:endParaRPr>
          </a:p>
          <a:p>
            <a:pPr marL="180975" indent="-180975" defTabSz="910552">
              <a:defRPr/>
            </a:pPr>
            <a:r>
              <a:rPr lang="ja-JP" altLang="en-US" sz="1400" dirty="0">
                <a:latin typeface="Meiryo UI" panose="020B0604030504040204" pitchFamily="50" charset="-128"/>
                <a:ea typeface="Meiryo UI" panose="020B0604030504040204" pitchFamily="50" charset="-128"/>
              </a:rPr>
              <a:t>　　　　</a:t>
            </a:r>
            <a:r>
              <a:rPr lang="en-US" altLang="ja-JP" sz="1000" dirty="0">
                <a:latin typeface="Meiryo UI" panose="020B0604030504040204" pitchFamily="50" charset="-128"/>
                <a:ea typeface="Meiryo UI" panose="020B0604030504040204" pitchFamily="50" charset="-128"/>
              </a:rPr>
              <a:t>※</a:t>
            </a:r>
            <a:r>
              <a:rPr lang="ja-JP" altLang="en-US" sz="1000" dirty="0">
                <a:latin typeface="Meiryo UI" panose="020B0604030504040204" pitchFamily="50" charset="-128"/>
                <a:ea typeface="Meiryo UI" panose="020B0604030504040204" pitchFamily="50" charset="-128"/>
              </a:rPr>
              <a:t>　日額上限：</a:t>
            </a:r>
            <a:r>
              <a:rPr lang="en-US" altLang="ja-JP" sz="1000" dirty="0">
                <a:latin typeface="Meiryo UI" panose="020B0604030504040204" pitchFamily="50" charset="-128"/>
                <a:ea typeface="Meiryo UI" panose="020B0604030504040204" pitchFamily="50" charset="-128"/>
              </a:rPr>
              <a:t>15,000</a:t>
            </a:r>
            <a:r>
              <a:rPr lang="ja-JP" altLang="en-US" sz="1000" dirty="0">
                <a:latin typeface="Meiryo UI" panose="020B0604030504040204" pitchFamily="50" charset="-128"/>
                <a:ea typeface="Meiryo UI" panose="020B0604030504040204" pitchFamily="50" charset="-128"/>
              </a:rPr>
              <a:t>円（令和</a:t>
            </a:r>
            <a:r>
              <a:rPr lang="en-US" altLang="ja-JP" sz="1000" dirty="0">
                <a:latin typeface="Meiryo UI" panose="020B0604030504040204" pitchFamily="50" charset="-128"/>
                <a:ea typeface="Meiryo UI" panose="020B0604030504040204" pitchFamily="50" charset="-128"/>
              </a:rPr>
              <a:t>2</a:t>
            </a:r>
            <a:r>
              <a:rPr lang="ja-JP" altLang="en-US" sz="1000" dirty="0">
                <a:latin typeface="Meiryo UI" panose="020B0604030504040204" pitchFamily="50" charset="-128"/>
                <a:ea typeface="Meiryo UI" panose="020B0604030504040204" pitchFamily="50" charset="-128"/>
              </a:rPr>
              <a:t>年</a:t>
            </a:r>
            <a:r>
              <a:rPr lang="en-US" altLang="ja-JP" sz="1000" dirty="0">
                <a:latin typeface="Meiryo UI" panose="020B0604030504040204" pitchFamily="50" charset="-128"/>
                <a:ea typeface="Meiryo UI" panose="020B0604030504040204" pitchFamily="50" charset="-128"/>
              </a:rPr>
              <a:t>3</a:t>
            </a:r>
            <a:r>
              <a:rPr lang="ja-JP" altLang="en-US" sz="1000" dirty="0">
                <a:latin typeface="Meiryo UI" panose="020B0604030504040204" pitchFamily="50" charset="-128"/>
                <a:ea typeface="Meiryo UI" panose="020B0604030504040204" pitchFamily="50" charset="-128"/>
              </a:rPr>
              <a:t>月</a:t>
            </a:r>
            <a:r>
              <a:rPr lang="en-US" altLang="ja-JP" sz="1000" dirty="0">
                <a:latin typeface="Meiryo UI" panose="020B0604030504040204" pitchFamily="50" charset="-128"/>
                <a:ea typeface="Meiryo UI" panose="020B0604030504040204" pitchFamily="50" charset="-128"/>
              </a:rPr>
              <a:t>31</a:t>
            </a:r>
            <a:r>
              <a:rPr lang="ja-JP" altLang="en-US" sz="1000" dirty="0">
                <a:latin typeface="Meiryo UI" panose="020B0604030504040204" pitchFamily="50" charset="-128"/>
                <a:ea typeface="Meiryo UI" panose="020B0604030504040204" pitchFamily="50" charset="-128"/>
              </a:rPr>
              <a:t>日までの休暇分については</a:t>
            </a:r>
            <a:r>
              <a:rPr lang="en-US" altLang="ja-JP" sz="1000" dirty="0">
                <a:latin typeface="Meiryo UI" panose="020B0604030504040204" pitchFamily="50" charset="-128"/>
                <a:ea typeface="Meiryo UI" panose="020B0604030504040204" pitchFamily="50" charset="-128"/>
              </a:rPr>
              <a:t>8,330</a:t>
            </a:r>
            <a:r>
              <a:rPr lang="ja-JP" altLang="en-US" sz="1000" dirty="0">
                <a:latin typeface="Meiryo UI" panose="020B0604030504040204" pitchFamily="50" charset="-128"/>
                <a:ea typeface="Meiryo UI" panose="020B0604030504040204" pitchFamily="50" charset="-128"/>
              </a:rPr>
              <a:t>円</a:t>
            </a:r>
            <a:r>
              <a:rPr lang="ja-JP" altLang="en-US" sz="1000" dirty="0" smtClean="0">
                <a:latin typeface="Meiryo UI" panose="020B0604030504040204" pitchFamily="50" charset="-128"/>
                <a:ea typeface="Meiryo UI" panose="020B0604030504040204" pitchFamily="50" charset="-128"/>
              </a:rPr>
              <a:t>）</a:t>
            </a:r>
            <a:endParaRPr lang="en-US" altLang="ja-JP" sz="1000" dirty="0" smtClean="0">
              <a:latin typeface="Meiryo UI" panose="020B0604030504040204" pitchFamily="50" charset="-128"/>
              <a:ea typeface="Meiryo UI" panose="020B0604030504040204" pitchFamily="50" charset="-128"/>
            </a:endParaRPr>
          </a:p>
          <a:p>
            <a:pPr marL="180975" indent="-180975" defTabSz="910552">
              <a:lnSpc>
                <a:spcPts val="1000"/>
              </a:lnSpc>
              <a:defRPr/>
            </a:pPr>
            <a:endParaRPr lang="en-US" altLang="ja-JP" sz="1400" dirty="0">
              <a:latin typeface="Meiryo UI" panose="020B0604030504040204" pitchFamily="50" charset="-128"/>
              <a:ea typeface="Meiryo UI" panose="020B0604030504040204" pitchFamily="50" charset="-128"/>
              <a:cs typeface="メイリオ" pitchFamily="50" charset="-128"/>
            </a:endParaRPr>
          </a:p>
          <a:p>
            <a:pPr marL="180975" lvl="0" indent="-180975" defTabSz="910552">
              <a:defRPr/>
            </a:pPr>
            <a:r>
              <a:rPr lang="ja-JP" altLang="en-US" sz="1400" dirty="0" smtClean="0">
                <a:latin typeface="Meiryo UI" panose="020B0604030504040204" pitchFamily="50" charset="-128"/>
                <a:ea typeface="Meiryo UI" panose="020B0604030504040204" pitchFamily="50" charset="-128"/>
                <a:cs typeface="メイリオ" pitchFamily="50" charset="-128"/>
              </a:rPr>
              <a:t>・ この助成金は、</a:t>
            </a:r>
            <a:r>
              <a:rPr lang="ja-JP" altLang="en-US" sz="1400" b="1" dirty="0" smtClean="0">
                <a:latin typeface="Meiryo UI" panose="020B0604030504040204" pitchFamily="50" charset="-128"/>
                <a:ea typeface="Meiryo UI" panose="020B0604030504040204" pitchFamily="50" charset="-128"/>
                <a:cs typeface="メイリオ" pitchFamily="50" charset="-128"/>
              </a:rPr>
              <a:t>既に欠勤や年次有給休暇の取得として処理</a:t>
            </a:r>
            <a:r>
              <a:rPr lang="ja-JP" altLang="en-US" sz="1400" dirty="0" smtClean="0">
                <a:latin typeface="Meiryo UI" panose="020B0604030504040204" pitchFamily="50" charset="-128"/>
                <a:ea typeface="Meiryo UI" panose="020B0604030504040204" pitchFamily="50" charset="-128"/>
                <a:cs typeface="メイリオ" pitchFamily="50" charset="-128"/>
              </a:rPr>
              <a:t>された分についても、事後的に特別休暇に</a:t>
            </a:r>
            <a:r>
              <a:rPr lang="ja-JP" altLang="en-US" sz="1400" b="1" dirty="0" smtClean="0">
                <a:latin typeface="Meiryo UI" panose="020B0604030504040204" pitchFamily="50" charset="-128"/>
                <a:ea typeface="Meiryo UI" panose="020B0604030504040204" pitchFamily="50" charset="-128"/>
                <a:cs typeface="メイリオ" pitchFamily="50" charset="-128"/>
              </a:rPr>
              <a:t>振り替えた場合は対象</a:t>
            </a:r>
            <a:r>
              <a:rPr lang="ja-JP" altLang="en-US" sz="1400" dirty="0" smtClean="0">
                <a:latin typeface="Meiryo UI" panose="020B0604030504040204" pitchFamily="50" charset="-128"/>
                <a:ea typeface="Meiryo UI" panose="020B0604030504040204" pitchFamily="50" charset="-128"/>
                <a:cs typeface="メイリオ" pitchFamily="50" charset="-128"/>
              </a:rPr>
              <a:t>になります</a:t>
            </a:r>
            <a:r>
              <a:rPr lang="ja-JP" altLang="en-US" sz="900" dirty="0" smtClean="0">
                <a:latin typeface="Meiryo UI" panose="020B0604030504040204" pitchFamily="50" charset="-128"/>
                <a:ea typeface="Meiryo UI" panose="020B0604030504040204" pitchFamily="50" charset="-128"/>
                <a:cs typeface="メイリオ" pitchFamily="50" charset="-128"/>
              </a:rPr>
              <a:t>。</a:t>
            </a:r>
            <a:endParaRPr lang="en-US" altLang="ja-JP" sz="900" dirty="0" smtClean="0">
              <a:latin typeface="Meiryo UI" panose="020B0604030504040204" pitchFamily="50" charset="-128"/>
              <a:ea typeface="Meiryo UI" panose="020B0604030504040204" pitchFamily="50" charset="-128"/>
              <a:cs typeface="メイリオ" pitchFamily="50" charset="-128"/>
            </a:endParaRPr>
          </a:p>
          <a:p>
            <a:pPr marL="180975" lvl="0" indent="-180975" defTabSz="910552">
              <a:defRPr/>
            </a:pPr>
            <a:endParaRPr lang="en-US" altLang="ja-JP" sz="200" dirty="0" smtClean="0">
              <a:latin typeface="Meiryo UI" panose="020B0604030504040204" pitchFamily="50" charset="-128"/>
              <a:ea typeface="Meiryo UI" panose="020B0604030504040204" pitchFamily="50" charset="-128"/>
              <a:cs typeface="メイリオ" pitchFamily="50" charset="-128"/>
            </a:endParaRPr>
          </a:p>
          <a:p>
            <a:pPr marL="444500">
              <a:defRPr/>
            </a:pPr>
            <a:endParaRPr lang="en-US" altLang="ja-JP" sz="200" dirty="0">
              <a:latin typeface="Meiryo UI" panose="020B0604030504040204" pitchFamily="50" charset="-128"/>
              <a:ea typeface="Meiryo UI" panose="020B0604030504040204" pitchFamily="50" charset="-128"/>
            </a:endParaRPr>
          </a:p>
        </p:txBody>
      </p:sp>
      <p:sp>
        <p:nvSpPr>
          <p:cNvPr id="14" name="正方形/長方形 13"/>
          <p:cNvSpPr/>
          <p:nvPr/>
        </p:nvSpPr>
        <p:spPr>
          <a:xfrm>
            <a:off x="186904" y="2412315"/>
            <a:ext cx="1980000" cy="25200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36000" bIns="0" rtlCol="0" anchor="ctr"/>
          <a:lstStyle/>
          <a:p>
            <a:pPr algn="ctr"/>
            <a:r>
              <a:rPr kumimoji="1" lang="ja-JP" altLang="en-US" sz="1500" b="1" dirty="0" smtClean="0">
                <a:latin typeface="メイリオ" panose="020B0604030504040204" pitchFamily="50" charset="-128"/>
                <a:ea typeface="メイリオ" panose="020B0604030504040204" pitchFamily="50" charset="-128"/>
              </a:rPr>
              <a:t>活用方法・申請期限</a:t>
            </a:r>
            <a:endParaRPr kumimoji="1" lang="ja-JP" altLang="en-US" sz="1500" b="1" dirty="0">
              <a:latin typeface="メイリオ" panose="020B0604030504040204" pitchFamily="50" charset="-128"/>
              <a:ea typeface="メイリオ" panose="020B0604030504040204" pitchFamily="50" charset="-128"/>
            </a:endParaRPr>
          </a:p>
        </p:txBody>
      </p:sp>
      <p:sp>
        <p:nvSpPr>
          <p:cNvPr id="31" name="右矢印 30"/>
          <p:cNvSpPr/>
          <p:nvPr/>
        </p:nvSpPr>
        <p:spPr>
          <a:xfrm>
            <a:off x="148103" y="4385982"/>
            <a:ext cx="234778" cy="184697"/>
          </a:xfrm>
          <a:prstGeom prst="rightArrow">
            <a:avLst/>
          </a:prstGeom>
          <a:solidFill>
            <a:schemeClr val="accent1">
              <a:lumMod val="75000"/>
            </a:schemeClr>
          </a:solidFill>
          <a:ln>
            <a:noFill/>
          </a:ln>
        </p:spPr>
        <p:style>
          <a:lnRef idx="2">
            <a:schemeClr val="dk1">
              <a:shade val="50000"/>
            </a:schemeClr>
          </a:lnRef>
          <a:fillRef idx="1">
            <a:schemeClr val="dk1"/>
          </a:fillRef>
          <a:effectRef idx="0">
            <a:schemeClr val="dk1"/>
          </a:effectRef>
          <a:fontRef idx="minor">
            <a:schemeClr val="lt1"/>
          </a:fontRef>
        </p:style>
        <p:txBody>
          <a:bodyPr rtlCol="0" anchor="ctr"/>
          <a:lstStyle/>
          <a:p>
            <a:pPr algn="ctr"/>
            <a:endParaRPr kumimoji="1" lang="ja-JP" altLang="en-US">
              <a:solidFill>
                <a:srgbClr val="00B050"/>
              </a:solidFill>
            </a:endParaRPr>
          </a:p>
        </p:txBody>
      </p:sp>
      <p:sp>
        <p:nvSpPr>
          <p:cNvPr id="35" name="テキスト ボックス 34"/>
          <p:cNvSpPr txBox="1"/>
          <p:nvPr/>
        </p:nvSpPr>
        <p:spPr>
          <a:xfrm>
            <a:off x="385228" y="4257209"/>
            <a:ext cx="6247142" cy="903256"/>
          </a:xfrm>
          <a:prstGeom prst="rect">
            <a:avLst/>
          </a:prstGeom>
          <a:solidFill>
            <a:schemeClr val="accent1">
              <a:lumMod val="20000"/>
              <a:lumOff val="80000"/>
            </a:schemeClr>
          </a:solidFill>
          <a:ln>
            <a:solidFill>
              <a:schemeClr val="accent1"/>
            </a:solidFill>
          </a:ln>
        </p:spPr>
        <p:txBody>
          <a:bodyPr wrap="square" tIns="36000" bIns="36000" rtlCol="0">
            <a:spAutoFit/>
          </a:bodyPr>
          <a:lstStyle/>
          <a:p>
            <a:pPr algn="just">
              <a:lnSpc>
                <a:spcPts val="1600"/>
              </a:lnSpc>
            </a:pPr>
            <a:r>
              <a:rPr lang="ja-JP" altLang="en-US" sz="1400" dirty="0" smtClean="0">
                <a:latin typeface="Meiryo UI" panose="020B0604030504040204" pitchFamily="50" charset="-128"/>
                <a:ea typeface="Meiryo UI" panose="020B0604030504040204" pitchFamily="50" charset="-128"/>
                <a:cs typeface="メイリオ" pitchFamily="50" charset="-128"/>
              </a:rPr>
              <a:t>事業主の皆さまには、この助成金を活用して</a:t>
            </a:r>
            <a:r>
              <a:rPr lang="ja-JP" altLang="en-US" sz="1400" b="1" dirty="0" smtClean="0">
                <a:latin typeface="Meiryo UI" panose="020B0604030504040204" pitchFamily="50" charset="-128"/>
                <a:ea typeface="Meiryo UI" panose="020B0604030504040204" pitchFamily="50" charset="-128"/>
              </a:rPr>
              <a:t>有給の特別休暇制度を設けて</a:t>
            </a:r>
            <a:r>
              <a:rPr lang="ja-JP" altLang="en-US" sz="1400" dirty="0" smtClean="0">
                <a:latin typeface="Meiryo UI" panose="020B0604030504040204" pitchFamily="50" charset="-128"/>
                <a:ea typeface="Meiryo UI" panose="020B0604030504040204" pitchFamily="50" charset="-128"/>
              </a:rPr>
              <a:t>いただき、</a:t>
            </a:r>
            <a:r>
              <a:rPr lang="ja-JP" altLang="en-US" sz="1400" b="1" dirty="0" smtClean="0">
                <a:latin typeface="Meiryo UI" panose="020B0604030504040204" pitchFamily="50" charset="-128"/>
                <a:ea typeface="Meiryo UI" panose="020B0604030504040204" pitchFamily="50" charset="-128"/>
              </a:rPr>
              <a:t>保護者が希望に応じて休暇を取得できる環境</a:t>
            </a:r>
            <a:r>
              <a:rPr lang="ja-JP" altLang="en-US" sz="1400" dirty="0" smtClean="0">
                <a:latin typeface="Meiryo UI" panose="020B0604030504040204" pitchFamily="50" charset="-128"/>
                <a:ea typeface="Meiryo UI" panose="020B0604030504040204" pitchFamily="50" charset="-128"/>
              </a:rPr>
              <a:t>を整えていただくとともに、</a:t>
            </a:r>
            <a:r>
              <a:rPr lang="ja-JP" altLang="en-US" sz="1400" b="1" dirty="0" smtClean="0">
                <a:solidFill>
                  <a:srgbClr val="FF0000"/>
                </a:solidFill>
                <a:latin typeface="Meiryo UI" panose="020B0604030504040204" pitchFamily="50" charset="-128"/>
                <a:ea typeface="Meiryo UI" panose="020B0604030504040204" pitchFamily="50" charset="-128"/>
              </a:rPr>
              <a:t>過去に欠勤等で処理した分</a:t>
            </a:r>
            <a:r>
              <a:rPr lang="ja-JP" altLang="en-US" sz="1400" dirty="0" smtClean="0">
                <a:latin typeface="Meiryo UI" panose="020B0604030504040204" pitchFamily="50" charset="-128"/>
                <a:ea typeface="Meiryo UI" panose="020B0604030504040204" pitchFamily="50" charset="-128"/>
              </a:rPr>
              <a:t>についても、</a:t>
            </a:r>
            <a:r>
              <a:rPr lang="ja-JP" altLang="en-US" sz="1400" b="1" dirty="0" smtClean="0">
                <a:solidFill>
                  <a:srgbClr val="FF0000"/>
                </a:solidFill>
                <a:latin typeface="Meiryo UI" panose="020B0604030504040204" pitchFamily="50" charset="-128"/>
                <a:ea typeface="Meiryo UI" panose="020B0604030504040204" pitchFamily="50" charset="-128"/>
              </a:rPr>
              <a:t>特別休暇に振り替えて</a:t>
            </a:r>
            <a:r>
              <a:rPr lang="ja-JP" altLang="en-US" sz="1400" dirty="0" smtClean="0">
                <a:latin typeface="Meiryo UI" panose="020B0604030504040204" pitchFamily="50" charset="-128"/>
                <a:ea typeface="Meiryo UI" panose="020B0604030504040204" pitchFamily="50" charset="-128"/>
              </a:rPr>
              <a:t>本助成金をご活用いただけるよう、ご検討をお願いします。</a:t>
            </a:r>
            <a:endParaRPr lang="en-US" altLang="ja-JP" sz="1400" dirty="0">
              <a:latin typeface="Meiryo UI" panose="020B0604030504040204" pitchFamily="50" charset="-128"/>
              <a:ea typeface="Meiryo UI" panose="020B0604030504040204" pitchFamily="50" charset="-128"/>
            </a:endParaRPr>
          </a:p>
        </p:txBody>
      </p:sp>
      <p:sp>
        <p:nvSpPr>
          <p:cNvPr id="16" name="直角三角形 15"/>
          <p:cNvSpPr/>
          <p:nvPr/>
        </p:nvSpPr>
        <p:spPr>
          <a:xfrm>
            <a:off x="120642" y="5289140"/>
            <a:ext cx="264586" cy="330277"/>
          </a:xfrm>
          <a:prstGeom prst="r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7" name="正方形/長方形 16"/>
          <p:cNvSpPr/>
          <p:nvPr/>
        </p:nvSpPr>
        <p:spPr>
          <a:xfrm flipV="1">
            <a:off x="186904" y="5577293"/>
            <a:ext cx="6602619" cy="4571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37" name="テキスト ボックス 36">
            <a:extLst>
              <a:ext uri="{FF2B5EF4-FFF2-40B4-BE49-F238E27FC236}">
                <a16:creationId xmlns:a16="http://schemas.microsoft.com/office/drawing/2014/main" id="{15F59869-09B0-44D1-AEA1-9401990D6A11}"/>
              </a:ext>
            </a:extLst>
          </p:cNvPr>
          <p:cNvSpPr txBox="1"/>
          <p:nvPr/>
        </p:nvSpPr>
        <p:spPr>
          <a:xfrm>
            <a:off x="310925" y="5297625"/>
            <a:ext cx="6707713" cy="361637"/>
          </a:xfrm>
          <a:prstGeom prst="rect">
            <a:avLst/>
          </a:prstGeom>
          <a:noFill/>
          <a:ln w="57150">
            <a:noFill/>
          </a:ln>
        </p:spPr>
        <p:txBody>
          <a:bodyPr wrap="square" rtlCol="0">
            <a:spAutoFit/>
          </a:bodyPr>
          <a:lstStyle/>
          <a:p>
            <a:pPr lvl="0" defTabSz="910552">
              <a:lnSpc>
                <a:spcPct val="125000"/>
              </a:lnSpc>
              <a:defRPr/>
            </a:pPr>
            <a:r>
              <a:rPr lang="ja-JP" altLang="en-US" sz="1400" b="1" dirty="0" smtClean="0">
                <a:latin typeface="メイリオ" panose="020B0604030504040204" pitchFamily="50" charset="-128"/>
                <a:ea typeface="メイリオ" panose="020B0604030504040204" pitchFamily="50" charset="-128"/>
                <a:cs typeface="メイリオ" pitchFamily="50" charset="-128"/>
              </a:rPr>
              <a:t>労働者の皆様へ：相談窓口のご案内</a:t>
            </a:r>
            <a:endParaRPr lang="en-US" altLang="ja-JP" sz="1400" b="1" dirty="0" smtClean="0">
              <a:latin typeface="メイリオ" panose="020B0604030504040204" pitchFamily="50" charset="-128"/>
              <a:ea typeface="メイリオ" panose="020B0604030504040204" pitchFamily="50" charset="-128"/>
              <a:cs typeface="メイリオ" pitchFamily="50" charset="-128"/>
            </a:endParaRPr>
          </a:p>
        </p:txBody>
      </p:sp>
      <p:sp>
        <p:nvSpPr>
          <p:cNvPr id="39" name="テキスト ボックス 38">
            <a:extLst>
              <a:ext uri="{FF2B5EF4-FFF2-40B4-BE49-F238E27FC236}">
                <a16:creationId xmlns:a16="http://schemas.microsoft.com/office/drawing/2014/main" id="{15F59869-09B0-44D1-AEA1-9401990D6A11}"/>
              </a:ext>
            </a:extLst>
          </p:cNvPr>
          <p:cNvSpPr txBox="1"/>
          <p:nvPr/>
        </p:nvSpPr>
        <p:spPr>
          <a:xfrm>
            <a:off x="119767" y="5619293"/>
            <a:ext cx="6707713" cy="842538"/>
          </a:xfrm>
          <a:prstGeom prst="rect">
            <a:avLst/>
          </a:prstGeom>
          <a:noFill/>
          <a:ln w="57150">
            <a:noFill/>
          </a:ln>
        </p:spPr>
        <p:txBody>
          <a:bodyPr wrap="square" rtlCol="0">
            <a:spAutoFit/>
          </a:bodyPr>
          <a:lstStyle/>
          <a:p>
            <a:pPr marL="87313" lvl="0" indent="-87313" defTabSz="910552">
              <a:lnSpc>
                <a:spcPct val="125000"/>
              </a:lnSpc>
              <a:defRPr/>
            </a:pPr>
            <a:r>
              <a:rPr lang="ja-JP" altLang="en-US" sz="1300" dirty="0" smtClean="0">
                <a:latin typeface="Meiryo UI" panose="020B0604030504040204" pitchFamily="50" charset="-128"/>
                <a:ea typeface="Meiryo UI" panose="020B0604030504040204" pitchFamily="50" charset="-128"/>
                <a:cs typeface="メイリオ" pitchFamily="50" charset="-128"/>
              </a:rPr>
              <a:t>・都道府県労働局</a:t>
            </a:r>
            <a:r>
              <a:rPr lang="en-US" altLang="ja-JP" sz="1300" b="1" dirty="0" smtClean="0">
                <a:latin typeface="Meiryo UI" panose="020B0604030504040204" pitchFamily="50" charset="-128"/>
                <a:ea typeface="Meiryo UI" panose="020B0604030504040204" pitchFamily="50" charset="-128"/>
                <a:cs typeface="メイリオ" pitchFamily="50" charset="-128"/>
              </a:rPr>
              <a:t>『</a:t>
            </a:r>
            <a:r>
              <a:rPr lang="ja-JP" altLang="en-US" sz="1300" b="1" dirty="0" smtClean="0">
                <a:latin typeface="Meiryo UI" panose="020B0604030504040204" pitchFamily="50" charset="-128"/>
                <a:ea typeface="Meiryo UI" panose="020B0604030504040204" pitchFamily="50" charset="-128"/>
                <a:cs typeface="メイリオ" pitchFamily="50" charset="-128"/>
              </a:rPr>
              <a:t>小学校休業等対応助成金に係る特別相談窓口</a:t>
            </a:r>
            <a:r>
              <a:rPr lang="en-US" altLang="ja-JP" sz="1300" b="1" dirty="0" smtClean="0">
                <a:latin typeface="Meiryo UI" panose="020B0604030504040204" pitchFamily="50" charset="-128"/>
                <a:ea typeface="Meiryo UI" panose="020B0604030504040204" pitchFamily="50" charset="-128"/>
                <a:cs typeface="メイリオ" pitchFamily="50" charset="-128"/>
              </a:rPr>
              <a:t>』</a:t>
            </a:r>
            <a:r>
              <a:rPr lang="ja-JP" altLang="en-US" sz="1300" dirty="0" smtClean="0">
                <a:latin typeface="Meiryo UI" panose="020B0604030504040204" pitchFamily="50" charset="-128"/>
                <a:ea typeface="Meiryo UI" panose="020B0604030504040204" pitchFamily="50" charset="-128"/>
                <a:cs typeface="メイリオ" pitchFamily="50" charset="-128"/>
              </a:rPr>
              <a:t>では、</a:t>
            </a:r>
            <a:r>
              <a:rPr lang="ja-JP" altLang="en-US" sz="1300" dirty="0" smtClean="0">
                <a:solidFill>
                  <a:srgbClr val="FF0000"/>
                </a:solidFill>
                <a:latin typeface="Meiryo UI" panose="020B0604030504040204" pitchFamily="50" charset="-128"/>
                <a:ea typeface="Meiryo UI" panose="020B0604030504040204" pitchFamily="50" charset="-128"/>
                <a:cs typeface="メイリオ" pitchFamily="50" charset="-128"/>
              </a:rPr>
              <a:t>「企業にこの助成金を利用してもらいたい」</a:t>
            </a:r>
            <a:r>
              <a:rPr lang="ja-JP" altLang="en-US" sz="1300" dirty="0" smtClean="0">
                <a:latin typeface="Meiryo UI" panose="020B0604030504040204" pitchFamily="50" charset="-128"/>
                <a:ea typeface="Meiryo UI" panose="020B0604030504040204" pitchFamily="50" charset="-128"/>
                <a:cs typeface="メイリオ" pitchFamily="50" charset="-128"/>
              </a:rPr>
              <a:t>等の労働者の方からのご相談内容に応じて、</a:t>
            </a:r>
            <a:r>
              <a:rPr lang="ja-JP" altLang="en-US" sz="1300" b="1" dirty="0" smtClean="0">
                <a:latin typeface="Meiryo UI" panose="020B0604030504040204" pitchFamily="50" charset="-128"/>
                <a:ea typeface="Meiryo UI" panose="020B0604030504040204" pitchFamily="50" charset="-128"/>
                <a:cs typeface="メイリオ" pitchFamily="50" charset="-128"/>
              </a:rPr>
              <a:t>企業への特別休暇制度導入・助成金の活用の働きかけ</a:t>
            </a:r>
            <a:r>
              <a:rPr lang="ja-JP" altLang="en-US" sz="1300" dirty="0" smtClean="0">
                <a:latin typeface="Meiryo UI" panose="020B0604030504040204" pitchFamily="50" charset="-128"/>
                <a:ea typeface="Meiryo UI" panose="020B0604030504040204" pitchFamily="50" charset="-128"/>
                <a:cs typeface="メイリオ" pitchFamily="50" charset="-128"/>
              </a:rPr>
              <a:t>を行っています。</a:t>
            </a:r>
            <a:r>
              <a:rPr lang="en-US" altLang="ja-JP" sz="1300" b="1" dirty="0" smtClean="0">
                <a:solidFill>
                  <a:srgbClr val="FF0000"/>
                </a:solidFill>
                <a:latin typeface="Meiryo UI" panose="020B0604030504040204" pitchFamily="50" charset="-128"/>
                <a:ea typeface="Meiryo UI" panose="020B0604030504040204" pitchFamily="50" charset="-128"/>
                <a:cs typeface="メイリオ" pitchFamily="50" charset="-128"/>
              </a:rPr>
              <a:t>【</a:t>
            </a:r>
            <a:r>
              <a:rPr lang="ja-JP" altLang="en-US" sz="1300" b="1" dirty="0" smtClean="0">
                <a:solidFill>
                  <a:srgbClr val="FF0000"/>
                </a:solidFill>
                <a:latin typeface="Meiryo UI" panose="020B0604030504040204" pitchFamily="50" charset="-128"/>
                <a:ea typeface="Meiryo UI" panose="020B0604030504040204" pitchFamily="50" charset="-128"/>
                <a:cs typeface="メイリオ" pitchFamily="50" charset="-128"/>
              </a:rPr>
              <a:t>ご相談は裏面の相談窓口一覧まで</a:t>
            </a:r>
            <a:r>
              <a:rPr lang="en-US" altLang="ja-JP" sz="1300" b="1" dirty="0" smtClean="0">
                <a:solidFill>
                  <a:srgbClr val="FF0000"/>
                </a:solidFill>
                <a:latin typeface="Meiryo UI" panose="020B0604030504040204" pitchFamily="50" charset="-128"/>
                <a:ea typeface="Meiryo UI" panose="020B0604030504040204" pitchFamily="50" charset="-128"/>
                <a:cs typeface="メイリオ" pitchFamily="50" charset="-128"/>
              </a:rPr>
              <a:t>】</a:t>
            </a:r>
          </a:p>
        </p:txBody>
      </p:sp>
      <p:sp>
        <p:nvSpPr>
          <p:cNvPr id="40" name="直角三角形 39"/>
          <p:cNvSpPr/>
          <p:nvPr/>
        </p:nvSpPr>
        <p:spPr>
          <a:xfrm>
            <a:off x="120642" y="6564753"/>
            <a:ext cx="264586" cy="330277"/>
          </a:xfrm>
          <a:prstGeom prst="rtTriangle">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41" name="正方形/長方形 40"/>
          <p:cNvSpPr/>
          <p:nvPr/>
        </p:nvSpPr>
        <p:spPr>
          <a:xfrm flipV="1">
            <a:off x="172313" y="6852835"/>
            <a:ext cx="6602619" cy="45719"/>
          </a:xfrm>
          <a:prstGeom prst="rect">
            <a:avLst/>
          </a:prstGeom>
          <a:solidFill>
            <a:schemeClr val="accent1">
              <a:lumMod val="60000"/>
              <a:lumOff val="4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ja-JP" altLang="en-US"/>
          </a:p>
        </p:txBody>
      </p:sp>
      <p:sp>
        <p:nvSpPr>
          <p:cNvPr id="42" name="テキスト ボックス 41">
            <a:extLst>
              <a:ext uri="{FF2B5EF4-FFF2-40B4-BE49-F238E27FC236}">
                <a16:creationId xmlns:a16="http://schemas.microsoft.com/office/drawing/2014/main" id="{15F59869-09B0-44D1-AEA1-9401990D6A11}"/>
              </a:ext>
            </a:extLst>
          </p:cNvPr>
          <p:cNvSpPr txBox="1"/>
          <p:nvPr/>
        </p:nvSpPr>
        <p:spPr>
          <a:xfrm>
            <a:off x="265493" y="6571225"/>
            <a:ext cx="5376344" cy="361637"/>
          </a:xfrm>
          <a:prstGeom prst="rect">
            <a:avLst/>
          </a:prstGeom>
          <a:noFill/>
          <a:ln w="57150">
            <a:noFill/>
          </a:ln>
        </p:spPr>
        <p:txBody>
          <a:bodyPr wrap="square" rtlCol="0">
            <a:spAutoFit/>
          </a:bodyPr>
          <a:lstStyle/>
          <a:p>
            <a:pPr lvl="0" defTabSz="910552">
              <a:lnSpc>
                <a:spcPct val="125000"/>
              </a:lnSpc>
              <a:defRPr/>
            </a:pPr>
            <a:r>
              <a:rPr lang="ja-JP" altLang="en-US" sz="1400" b="1" dirty="0">
                <a:latin typeface="メイリオ" panose="020B0604030504040204" pitchFamily="50" charset="-128"/>
                <a:ea typeface="メイリオ" panose="020B0604030504040204" pitchFamily="50" charset="-128"/>
                <a:cs typeface="メイリオ" pitchFamily="50" charset="-128"/>
              </a:rPr>
              <a:t>事業主</a:t>
            </a:r>
            <a:r>
              <a:rPr lang="ja-JP" altLang="en-US" sz="1400" b="1" dirty="0" smtClean="0">
                <a:latin typeface="メイリオ" panose="020B0604030504040204" pitchFamily="50" charset="-128"/>
                <a:ea typeface="メイリオ" panose="020B0604030504040204" pitchFamily="50" charset="-128"/>
                <a:cs typeface="メイリオ" pitchFamily="50" charset="-128"/>
              </a:rPr>
              <a:t>の皆様へ：申請手続き及び申請に係る相談窓口のご案内</a:t>
            </a:r>
            <a:endParaRPr lang="en-US" altLang="ja-JP" sz="1400" b="1" dirty="0" smtClean="0">
              <a:latin typeface="メイリオ" panose="020B0604030504040204" pitchFamily="50" charset="-128"/>
              <a:ea typeface="メイリオ" panose="020B0604030504040204" pitchFamily="50" charset="-128"/>
              <a:cs typeface="メイリオ" pitchFamily="50" charset="-128"/>
            </a:endParaRPr>
          </a:p>
        </p:txBody>
      </p:sp>
      <p:sp>
        <p:nvSpPr>
          <p:cNvPr id="43" name="テキスト ボックス 42">
            <a:extLst>
              <a:ext uri="{FF2B5EF4-FFF2-40B4-BE49-F238E27FC236}">
                <a16:creationId xmlns:a16="http://schemas.microsoft.com/office/drawing/2014/main" id="{15F59869-09B0-44D1-AEA1-9401990D6A11}"/>
              </a:ext>
            </a:extLst>
          </p:cNvPr>
          <p:cNvSpPr txBox="1"/>
          <p:nvPr/>
        </p:nvSpPr>
        <p:spPr>
          <a:xfrm>
            <a:off x="119767" y="6873840"/>
            <a:ext cx="6707713" cy="1092607"/>
          </a:xfrm>
          <a:prstGeom prst="rect">
            <a:avLst/>
          </a:prstGeom>
          <a:noFill/>
          <a:ln w="57150">
            <a:noFill/>
          </a:ln>
        </p:spPr>
        <p:txBody>
          <a:bodyPr wrap="square" rtlCol="0">
            <a:spAutoFit/>
          </a:bodyPr>
          <a:lstStyle/>
          <a:p>
            <a:pPr marL="87313" lvl="0" indent="-87313" defTabSz="910552">
              <a:lnSpc>
                <a:spcPct val="125000"/>
              </a:lnSpc>
              <a:defRPr/>
            </a:pPr>
            <a:r>
              <a:rPr lang="ja-JP" altLang="en-US" sz="1300" dirty="0" smtClean="0">
                <a:latin typeface="Meiryo UI" panose="020B0604030504040204" pitchFamily="50" charset="-128"/>
                <a:ea typeface="Meiryo UI" panose="020B0604030504040204" pitchFamily="50" charset="-128"/>
                <a:cs typeface="メイリオ" pitchFamily="50" charset="-128"/>
              </a:rPr>
              <a:t>・申請手続き、助成金の</a:t>
            </a:r>
            <a:r>
              <a:rPr lang="ja-JP" altLang="en-US" sz="1300" b="1" dirty="0" smtClean="0">
                <a:latin typeface="Meiryo UI" panose="020B0604030504040204" pitchFamily="50" charset="-128"/>
                <a:ea typeface="Meiryo UI" panose="020B0604030504040204" pitchFamily="50" charset="-128"/>
                <a:cs typeface="メイリオ" pitchFamily="50" charset="-128"/>
              </a:rPr>
              <a:t>支給要件等の詳細</a:t>
            </a:r>
            <a:r>
              <a:rPr lang="ja-JP" altLang="en-US" sz="1300" dirty="0" smtClean="0">
                <a:latin typeface="Meiryo UI" panose="020B0604030504040204" pitchFamily="50" charset="-128"/>
                <a:ea typeface="Meiryo UI" panose="020B0604030504040204" pitchFamily="50" charset="-128"/>
                <a:cs typeface="メイリオ" pitchFamily="50" charset="-128"/>
              </a:rPr>
              <a:t>について、下記の</a:t>
            </a:r>
            <a:r>
              <a:rPr lang="ja-JP" altLang="en-US" sz="1300" b="1" dirty="0" smtClean="0">
                <a:latin typeface="Meiryo UI" panose="020B0604030504040204" pitchFamily="50" charset="-128"/>
                <a:ea typeface="Meiryo UI" panose="020B0604030504040204" pitchFamily="50" charset="-128"/>
                <a:cs typeface="メイリオ" pitchFamily="50" charset="-128"/>
              </a:rPr>
              <a:t>コールセンター</a:t>
            </a:r>
            <a:r>
              <a:rPr lang="ja-JP" altLang="en-US" sz="1300" dirty="0" smtClean="0">
                <a:latin typeface="Meiryo UI" panose="020B0604030504040204" pitchFamily="50" charset="-128"/>
                <a:ea typeface="Meiryo UI" panose="020B0604030504040204" pitchFamily="50" charset="-128"/>
                <a:cs typeface="メイリオ" pitchFamily="50" charset="-128"/>
              </a:rPr>
              <a:t>でご相談に対応しています。助成金の</a:t>
            </a:r>
            <a:r>
              <a:rPr lang="ja-JP" altLang="en-US" sz="1300" b="1" dirty="0" smtClean="0">
                <a:latin typeface="Meiryo UI" panose="020B0604030504040204" pitchFamily="50" charset="-128"/>
                <a:ea typeface="Meiryo UI" panose="020B0604030504040204" pitchFamily="50" charset="-128"/>
                <a:cs typeface="メイリオ" pitchFamily="50" charset="-128"/>
              </a:rPr>
              <a:t>申請書類は、下記の「受付センター」まで郵送</a:t>
            </a:r>
            <a:r>
              <a:rPr lang="ja-JP" altLang="en-US" sz="1300" dirty="0" smtClean="0">
                <a:latin typeface="Meiryo UI" panose="020B0604030504040204" pitchFamily="50" charset="-128"/>
                <a:ea typeface="Meiryo UI" panose="020B0604030504040204" pitchFamily="50" charset="-128"/>
                <a:cs typeface="メイリオ" pitchFamily="50" charset="-128"/>
              </a:rPr>
              <a:t>をお願いします。</a:t>
            </a:r>
            <a:endParaRPr lang="en-US" altLang="ja-JP" sz="1300" dirty="0" smtClean="0">
              <a:latin typeface="Meiryo UI" panose="020B0604030504040204" pitchFamily="50" charset="-128"/>
              <a:ea typeface="Meiryo UI" panose="020B0604030504040204" pitchFamily="50" charset="-128"/>
              <a:cs typeface="メイリオ" pitchFamily="50" charset="-128"/>
            </a:endParaRPr>
          </a:p>
          <a:p>
            <a:pPr marL="87313" lvl="0" indent="-87313" defTabSz="910552">
              <a:lnSpc>
                <a:spcPct val="125000"/>
              </a:lnSpc>
              <a:defRPr/>
            </a:pPr>
            <a:r>
              <a:rPr lang="ja-JP" altLang="en-US" sz="1300" dirty="0" smtClean="0">
                <a:latin typeface="Meiryo UI" panose="020B0604030504040204" pitchFamily="50" charset="-128"/>
                <a:ea typeface="Meiryo UI" panose="020B0604030504040204" pitchFamily="50" charset="-128"/>
                <a:cs typeface="メイリオ" pitchFamily="50" charset="-128"/>
              </a:rPr>
              <a:t>・また、都道府県労働局</a:t>
            </a:r>
            <a:r>
              <a:rPr lang="en-US" altLang="ja-JP" sz="1300" b="1" dirty="0">
                <a:latin typeface="Meiryo UI" panose="020B0604030504040204" pitchFamily="50" charset="-128"/>
                <a:ea typeface="Meiryo UI" panose="020B0604030504040204" pitchFamily="50" charset="-128"/>
                <a:cs typeface="メイリオ" pitchFamily="50" charset="-128"/>
              </a:rPr>
              <a:t>『</a:t>
            </a:r>
            <a:r>
              <a:rPr lang="ja-JP" altLang="en-US" sz="1300" b="1" dirty="0">
                <a:latin typeface="Meiryo UI" panose="020B0604030504040204" pitchFamily="50" charset="-128"/>
                <a:ea typeface="Meiryo UI" panose="020B0604030504040204" pitchFamily="50" charset="-128"/>
                <a:cs typeface="メイリオ" pitchFamily="50" charset="-128"/>
              </a:rPr>
              <a:t>小学校休業等対応助成金に係る特別相談窓口</a:t>
            </a:r>
            <a:r>
              <a:rPr lang="en-US" altLang="ja-JP" sz="1300" b="1" dirty="0" smtClean="0">
                <a:latin typeface="Meiryo UI" panose="020B0604030504040204" pitchFamily="50" charset="-128"/>
                <a:ea typeface="Meiryo UI" panose="020B0604030504040204" pitchFamily="50" charset="-128"/>
                <a:cs typeface="メイリオ" pitchFamily="50" charset="-128"/>
              </a:rPr>
              <a:t>』</a:t>
            </a:r>
            <a:r>
              <a:rPr lang="ja-JP" altLang="en-US" sz="1300" dirty="0" smtClean="0">
                <a:latin typeface="Meiryo UI" panose="020B0604030504040204" pitchFamily="50" charset="-128"/>
                <a:ea typeface="Meiryo UI" panose="020B0604030504040204" pitchFamily="50" charset="-128"/>
                <a:cs typeface="メイリオ" pitchFamily="50" charset="-128"/>
              </a:rPr>
              <a:t>において、</a:t>
            </a:r>
            <a:r>
              <a:rPr lang="ja-JP" altLang="en-US" sz="1300" b="1" dirty="0" smtClean="0">
                <a:solidFill>
                  <a:srgbClr val="FF0000"/>
                </a:solidFill>
                <a:latin typeface="Meiryo UI" panose="020B0604030504040204" pitchFamily="50" charset="-128"/>
                <a:ea typeface="Meiryo UI" panose="020B0604030504040204" pitchFamily="50" charset="-128"/>
                <a:cs typeface="メイリオ" pitchFamily="50" charset="-128"/>
              </a:rPr>
              <a:t>申請書類の作成支援を全面的に行います</a:t>
            </a:r>
            <a:r>
              <a:rPr lang="ja-JP" altLang="en-US" sz="1300" dirty="0" smtClean="0">
                <a:latin typeface="Meiryo UI" panose="020B0604030504040204" pitchFamily="50" charset="-128"/>
                <a:ea typeface="Meiryo UI" panose="020B0604030504040204" pitchFamily="50" charset="-128"/>
                <a:cs typeface="メイリオ" pitchFamily="50" charset="-128"/>
              </a:rPr>
              <a:t>。</a:t>
            </a:r>
            <a:endParaRPr lang="en-US" altLang="ja-JP" sz="1300" dirty="0" smtClean="0">
              <a:latin typeface="Meiryo UI" panose="020B0604030504040204" pitchFamily="50" charset="-128"/>
              <a:ea typeface="Meiryo UI" panose="020B0604030504040204" pitchFamily="50" charset="-128"/>
              <a:cs typeface="メイリオ" pitchFamily="50" charset="-128"/>
            </a:endParaRPr>
          </a:p>
        </p:txBody>
      </p:sp>
      <p:sp>
        <p:nvSpPr>
          <p:cNvPr id="44" name="正方形/長方形 43"/>
          <p:cNvSpPr/>
          <p:nvPr/>
        </p:nvSpPr>
        <p:spPr>
          <a:xfrm>
            <a:off x="24338" y="7997944"/>
            <a:ext cx="6770569" cy="1769475"/>
          </a:xfrm>
          <a:prstGeom prst="rect">
            <a:avLst/>
          </a:prstGeom>
          <a:pattFill prst="pct50">
            <a:fgClr>
              <a:srgbClr val="FFFF00"/>
            </a:fgClr>
            <a:bgClr>
              <a:schemeClr val="bg1"/>
            </a:bgClr>
          </a:pattFill>
          <a:ln w="34925" cmpd="thickThin">
            <a:solidFill>
              <a:srgbClr val="C00000">
                <a:alpha val="67000"/>
              </a:srgb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180000" lvl="0" indent="-180000" algn="just" defTabSz="910552">
              <a:spcBef>
                <a:spcPts val="600"/>
              </a:spcBef>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①</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コールセンター</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申請方法等のお問い合わせは、下記のフリーダイヤルまで</a:t>
            </a:r>
            <a:endPar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（フリーダイヤル）</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0120-60-3999</a:t>
            </a:r>
            <a:r>
              <a:rPr lang="ja-JP" altLang="en-US" sz="1200" b="1"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受付時間：９：</a:t>
            </a:r>
            <a:r>
              <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00</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21</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00 </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土日・祝日含む</a:t>
            </a:r>
            <a:endParaRPr lang="en-US" altLang="ja-JP"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endParaRPr lang="en-US" altLang="ja-JP" sz="9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②</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受付センター</a:t>
            </a:r>
            <a:r>
              <a:rPr lang="en-US" altLang="ja-JP"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smtClean="0">
                <a:solidFill>
                  <a:srgbClr val="FF0000"/>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申</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請書の</a:t>
            </a:r>
            <a:r>
              <a:rPr lang="ja-JP" altLang="en-US" sz="12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提出先は、こちらです。</a:t>
            </a:r>
            <a:endParaRPr lang="en-US" altLang="ja-JP"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2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１３７－８６９１　新東京郵便局　私書箱</a:t>
            </a:r>
            <a:r>
              <a:rPr lang="ja-JP" altLang="en-US" sz="12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１３２号</a:t>
            </a:r>
            <a:r>
              <a:rPr lang="ja-JP" altLang="en-US" sz="1200" b="1" dirty="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　学校等休業助成金・支援金受付</a:t>
            </a:r>
            <a:r>
              <a:rPr lang="ja-JP" altLang="en-US" sz="1200" b="1" dirty="0" smtClean="0">
                <a:solidFill>
                  <a:srgbClr val="7030A0"/>
                </a:solidFill>
                <a:latin typeface="メイリオ" panose="020B0604030504040204" pitchFamily="50" charset="-128"/>
                <a:ea typeface="メイリオ" panose="020B0604030504040204" pitchFamily="50" charset="-128"/>
                <a:cs typeface="メイリオ" panose="020B0604030504040204" pitchFamily="50" charset="-128"/>
              </a:rPr>
              <a:t>センター</a:t>
            </a:r>
            <a:r>
              <a:rPr lang="ja-JP" altLang="en-US"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endParaRPr lang="en-US" altLang="ja-JP" sz="12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lnSpc>
                <a:spcPts val="1500"/>
              </a:lnSpc>
              <a:defRPr/>
            </a:pP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en-US" altLang="ja-JP"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郵送先は厚生</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労働省・都道府県労働局では</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ありません</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a:t>
            </a:r>
            <a:endPar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　</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必ず</a:t>
            </a:r>
            <a:r>
              <a:rPr lang="ja-JP" altLang="en-US" sz="1000" dirty="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配達記録が残る郵便（特定記録郵便やレターパックなど）で配送して</a:t>
            </a:r>
            <a:r>
              <a:rPr lang="ja-JP" altLang="en-US"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rPr>
              <a:t>ください。</a:t>
            </a:r>
            <a:endParaRPr lang="en-US" altLang="ja-JP" sz="10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endParaRPr lang="en-US" altLang="ja-JP" sz="700" dirty="0" smtClean="0">
              <a:solidFill>
                <a:schemeClr val="accent1">
                  <a:lumMod val="50000"/>
                </a:schemeClr>
              </a:solidFill>
              <a:latin typeface="メイリオ" panose="020B0604030504040204" pitchFamily="50" charset="-128"/>
              <a:ea typeface="メイリオ" panose="020B0604030504040204" pitchFamily="50" charset="-128"/>
              <a:cs typeface="メイリオ" panose="020B0604030504040204" pitchFamily="50" charset="-128"/>
            </a:endParaRPr>
          </a:p>
          <a:p>
            <a:pPr lvl="0" algn="just" defTabSz="910552">
              <a:defRPr/>
            </a:pPr>
            <a:r>
              <a:rPr lang="ja-JP" altLang="en-US" sz="1200"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③</a:t>
            </a:r>
            <a:r>
              <a:rPr lang="en-US" altLang="ja-JP" sz="1200" b="1" dirty="0" smtClean="0">
                <a:solidFill>
                  <a:schemeClr val="tx1"/>
                </a:solidFill>
                <a:latin typeface="メイリオ" panose="020B0604030504040204" pitchFamily="50" charset="-128"/>
                <a:ea typeface="メイリオ" panose="020B0604030504040204" pitchFamily="50" charset="-128"/>
                <a:cs typeface="メイリオ" panose="020B0604030504040204" pitchFamily="50" charset="-128"/>
              </a:rPr>
              <a:t>【</a:t>
            </a:r>
            <a:r>
              <a:rPr lang="ja-JP" altLang="en-US" sz="1200" dirty="0">
                <a:solidFill>
                  <a:schemeClr val="tx1"/>
                </a:solidFill>
                <a:latin typeface="Meiryo UI" panose="020B0604030504040204" pitchFamily="50" charset="-128"/>
                <a:ea typeface="Meiryo UI" panose="020B0604030504040204" pitchFamily="50" charset="-128"/>
                <a:cs typeface="メイリオ" pitchFamily="50" charset="-128"/>
              </a:rPr>
              <a:t>都道府県労働局</a:t>
            </a:r>
            <a:r>
              <a:rPr lang="en-US" altLang="ja-JP" sz="1200" b="1" dirty="0">
                <a:solidFill>
                  <a:schemeClr val="tx1"/>
                </a:solidFill>
                <a:latin typeface="Meiryo UI" panose="020B0604030504040204" pitchFamily="50" charset="-128"/>
                <a:ea typeface="Meiryo UI" panose="020B0604030504040204" pitchFamily="50" charset="-128"/>
                <a:cs typeface="メイリオ" pitchFamily="50" charset="-128"/>
              </a:rPr>
              <a:t>『</a:t>
            </a:r>
            <a:r>
              <a:rPr lang="ja-JP" altLang="en-US" sz="1200" b="1" dirty="0">
                <a:solidFill>
                  <a:schemeClr val="tx1"/>
                </a:solidFill>
                <a:latin typeface="Meiryo UI" panose="020B0604030504040204" pitchFamily="50" charset="-128"/>
                <a:ea typeface="Meiryo UI" panose="020B0604030504040204" pitchFamily="50" charset="-128"/>
                <a:cs typeface="メイリオ" pitchFamily="50" charset="-128"/>
              </a:rPr>
              <a:t>小学校休業等対応助成金に係る</a:t>
            </a:r>
            <a:r>
              <a:rPr lang="ja-JP" altLang="en-US" sz="1200" b="1" dirty="0" smtClean="0">
                <a:solidFill>
                  <a:srgbClr val="FF0000"/>
                </a:solidFill>
                <a:latin typeface="Meiryo UI" panose="020B0604030504040204" pitchFamily="50" charset="-128"/>
                <a:ea typeface="Meiryo UI" panose="020B0604030504040204" pitchFamily="50" charset="-128"/>
                <a:cs typeface="メイリオ" pitchFamily="50" charset="-128"/>
              </a:rPr>
              <a:t>特別相談</a:t>
            </a:r>
            <a:r>
              <a:rPr lang="ja-JP" altLang="en-US" sz="1200" b="1" dirty="0">
                <a:solidFill>
                  <a:srgbClr val="FF0000"/>
                </a:solidFill>
                <a:latin typeface="Meiryo UI" panose="020B0604030504040204" pitchFamily="50" charset="-128"/>
                <a:ea typeface="Meiryo UI" panose="020B0604030504040204" pitchFamily="50" charset="-128"/>
                <a:cs typeface="メイリオ" pitchFamily="50" charset="-128"/>
              </a:rPr>
              <a:t>窓口</a:t>
            </a:r>
            <a:r>
              <a:rPr lang="en-US" altLang="ja-JP" sz="1200" b="1" dirty="0" smtClean="0">
                <a:solidFill>
                  <a:schemeClr val="tx1"/>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chemeClr val="tx1"/>
                </a:solidFill>
                <a:latin typeface="Meiryo UI" panose="020B0604030504040204" pitchFamily="50" charset="-128"/>
                <a:ea typeface="Meiryo UI" panose="020B0604030504040204" pitchFamily="50" charset="-128"/>
                <a:cs typeface="メイリオ" pitchFamily="50" charset="-128"/>
              </a:rPr>
              <a:t>　</a:t>
            </a:r>
            <a:r>
              <a:rPr lang="ja-JP" altLang="en-US" sz="1200" dirty="0" smtClean="0">
                <a:solidFill>
                  <a:schemeClr val="tx1"/>
                </a:solidFill>
                <a:latin typeface="Meiryo UI" panose="020B0604030504040204" pitchFamily="50" charset="-128"/>
                <a:ea typeface="Meiryo UI" panose="020B0604030504040204" pitchFamily="50" charset="-128"/>
                <a:cs typeface="メイリオ" pitchFamily="50" charset="-128"/>
              </a:rPr>
              <a:t>裏面参照</a:t>
            </a:r>
            <a:endParaRPr lang="en-US" altLang="ja-JP" sz="1200" dirty="0">
              <a:solidFill>
                <a:schemeClr val="tx1"/>
              </a:solidFill>
              <a:latin typeface="メイリオ" panose="020B0604030504040204" pitchFamily="50" charset="-128"/>
              <a:ea typeface="メイリオ" panose="020B0604030504040204" pitchFamily="50" charset="-128"/>
              <a:cs typeface="メイリオ" panose="020B0604030504040204" pitchFamily="50" charset="-128"/>
            </a:endParaRPr>
          </a:p>
        </p:txBody>
      </p:sp>
      <p:sp>
        <p:nvSpPr>
          <p:cNvPr id="3" name="テキスト ボックス 2"/>
          <p:cNvSpPr txBox="1"/>
          <p:nvPr/>
        </p:nvSpPr>
        <p:spPr>
          <a:xfrm>
            <a:off x="5611336" y="53238"/>
            <a:ext cx="1210588" cy="338554"/>
          </a:xfrm>
          <a:prstGeom prst="rect">
            <a:avLst/>
          </a:prstGeom>
          <a:solidFill>
            <a:schemeClr val="bg1"/>
          </a:solidFill>
          <a:ln>
            <a:solidFill>
              <a:schemeClr val="tx1"/>
            </a:solidFill>
          </a:ln>
        </p:spPr>
        <p:txBody>
          <a:bodyPr wrap="none" rtlCol="0">
            <a:spAutoFit/>
          </a:bodyPr>
          <a:lstStyle/>
          <a:p>
            <a:r>
              <a:rPr kumimoji="1" lang="ja-JP" altLang="en-US" sz="1600" dirty="0" smtClean="0">
                <a:latin typeface="+mn-ea"/>
              </a:rPr>
              <a:t>参考資料８</a:t>
            </a:r>
            <a:endParaRPr kumimoji="1" lang="ja-JP" altLang="en-US" sz="1600" dirty="0">
              <a:latin typeface="+mn-ea"/>
            </a:endParaRPr>
          </a:p>
        </p:txBody>
      </p:sp>
    </p:spTree>
    <p:extLst>
      <p:ext uri="{BB962C8B-B14F-4D97-AF65-F5344CB8AC3E}">
        <p14:creationId xmlns:p14="http://schemas.microsoft.com/office/powerpoint/2010/main" val="164995639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7" name="角丸四角形 66"/>
          <p:cNvSpPr/>
          <p:nvPr/>
        </p:nvSpPr>
        <p:spPr>
          <a:xfrm>
            <a:off x="95251" y="3253742"/>
            <a:ext cx="6597692" cy="306000"/>
          </a:xfrm>
          <a:prstGeom prst="roundRect">
            <a:avLst>
              <a:gd name="adj" fmla="val 5959"/>
            </a:avLst>
          </a:prstGeom>
          <a:solidFill>
            <a:schemeClr val="accent5">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63" name="角丸四角形 62"/>
          <p:cNvSpPr/>
          <p:nvPr/>
        </p:nvSpPr>
        <p:spPr>
          <a:xfrm>
            <a:off x="95251" y="492830"/>
            <a:ext cx="6597692" cy="306000"/>
          </a:xfrm>
          <a:prstGeom prst="roundRect">
            <a:avLst>
              <a:gd name="adj" fmla="val 5959"/>
            </a:avLst>
          </a:prstGeom>
          <a:solidFill>
            <a:schemeClr val="accent6">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15" name="角丸四角形 14"/>
          <p:cNvSpPr/>
          <p:nvPr/>
        </p:nvSpPr>
        <p:spPr>
          <a:xfrm>
            <a:off x="88169" y="4247801"/>
            <a:ext cx="6597692" cy="306000"/>
          </a:xfrm>
          <a:prstGeom prst="roundRect">
            <a:avLst>
              <a:gd name="adj" fmla="val 5959"/>
            </a:avLst>
          </a:prstGeom>
          <a:solidFill>
            <a:schemeClr val="accent2">
              <a:lumMod val="20000"/>
              <a:lumOff val="80000"/>
            </a:schemeClr>
          </a:solidFill>
          <a:ln w="41275" cap="flat" cmpd="dbl" algn="ctr">
            <a:noFill/>
            <a:prstDash val="solid"/>
          </a:ln>
          <a:effectLst/>
        </p:spPr>
        <p:txBody>
          <a:bodyPr wrap="square" tIns="36000" bIns="36000" numCol="1" rtlCol="0">
            <a:noAutofit/>
          </a:bodyPr>
          <a:lstStyle/>
          <a:p>
            <a:pPr marL="196246" marR="0" lvl="0" indent="-196246" algn="l" defTabSz="910552" rtl="0" eaLnBrk="1" fontAlgn="auto" latinLnBrk="0" hangingPunct="1">
              <a:lnSpc>
                <a:spcPct val="100000"/>
              </a:lnSpc>
              <a:spcBef>
                <a:spcPts val="0"/>
              </a:spcBef>
              <a:spcAft>
                <a:spcPts val="0"/>
              </a:spcAft>
              <a:buClrTx/>
              <a:buSzTx/>
              <a:buFontTx/>
              <a:buNone/>
              <a:tabLst/>
              <a:defRPr/>
            </a:pPr>
            <a:endParaRPr kumimoji="0" lang="ja-JP" altLang="en-US" sz="1050" b="1" i="0" u="none" strike="noStrike" kern="0" cap="none" spc="0" normalizeH="0" baseline="0" noProof="0" dirty="0">
              <a:ln>
                <a:noFill/>
              </a:ln>
              <a:solidFill>
                <a:prstClr val="black"/>
              </a:solidFill>
              <a:effectLst/>
              <a:uLnTx/>
              <a:uFillTx/>
              <a:latin typeface="メイリオ" pitchFamily="50" charset="-128"/>
              <a:ea typeface="メイリオ" pitchFamily="50" charset="-128"/>
              <a:cs typeface="メイリオ" panose="020B0604030504040204" pitchFamily="50" charset="-128"/>
            </a:endParaRPr>
          </a:p>
        </p:txBody>
      </p:sp>
      <p:sp>
        <p:nvSpPr>
          <p:cNvPr id="28" name="スライド番号プレースホルダ 47"/>
          <p:cNvSpPr>
            <a:spLocks noGrp="1"/>
          </p:cNvSpPr>
          <p:nvPr>
            <p:ph type="sldNum" sz="quarter" idx="12"/>
          </p:nvPr>
        </p:nvSpPr>
        <p:spPr>
          <a:xfrm>
            <a:off x="3944976" y="9695034"/>
            <a:ext cx="2959316" cy="328147"/>
          </a:xfrm>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1" lang="en-US" altLang="ja-JP"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 </a:t>
            </a:r>
            <a:r>
              <a:rPr kumimoji="1" lang="ja-JP" altLang="en-US"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令和２年</a:t>
            </a:r>
            <a:r>
              <a:rPr kumimoji="1" lang="en-US" altLang="ja-JP"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11</a:t>
            </a:r>
            <a:r>
              <a:rPr kumimoji="1" lang="ja-JP" altLang="en-US" sz="800" b="0" i="0" u="none" strike="noStrike" kern="1200" cap="none" spc="0" normalizeH="0" baseline="0" noProof="0" dirty="0" smtClean="0">
                <a:ln>
                  <a:noFill/>
                </a:ln>
                <a:solidFill>
                  <a:prstClr val="black"/>
                </a:solidFill>
                <a:effectLst/>
                <a:uLnTx/>
                <a:uFillTx/>
                <a:latin typeface="ＭＳ ゴシック" panose="020B0609070205080204" pitchFamily="49" charset="-128"/>
                <a:ea typeface="ＭＳ ゴシック" panose="020B0609070205080204" pitchFamily="49" charset="-128"/>
                <a:cs typeface="+mn-cs"/>
              </a:rPr>
              <a:t>月作成</a:t>
            </a:r>
            <a:r>
              <a:rPr kumimoji="1" lang="ja-JP" altLang="en-US" sz="800" b="0" i="0" u="none" strike="noStrike" kern="1200" cap="none" spc="0" normalizeH="0" baseline="0" noProof="0" dirty="0" smtClean="0">
                <a:ln>
                  <a:noFill/>
                </a:ln>
                <a:solidFill>
                  <a:prstClr val="black"/>
                </a:solidFill>
                <a:effectLst/>
                <a:uLnTx/>
                <a:uFillTx/>
                <a:latin typeface="メイリオ" panose="020B0604030504040204" pitchFamily="50" charset="-128"/>
                <a:ea typeface="メイリオ" panose="020B0604030504040204" pitchFamily="50" charset="-128"/>
                <a:cs typeface="+mn-cs"/>
              </a:rPr>
              <a:t>　</a:t>
            </a:r>
            <a:endParaRPr kumimoji="1" lang="ja-JP" altLang="en-US" sz="800" b="0" i="0" u="none" strike="noStrike" kern="1200" cap="none" spc="0" normalizeH="0" baseline="0" noProof="0" dirty="0">
              <a:ln>
                <a:noFill/>
              </a:ln>
              <a:solidFill>
                <a:srgbClr val="FF0000"/>
              </a:solidFill>
              <a:effectLst/>
              <a:uLnTx/>
              <a:uFillTx/>
              <a:latin typeface="メイリオ" panose="020B0604030504040204" pitchFamily="50" charset="-128"/>
              <a:ea typeface="メイリオ" panose="020B0604030504040204" pitchFamily="50" charset="-128"/>
              <a:cs typeface="+mn-cs"/>
            </a:endParaRPr>
          </a:p>
        </p:txBody>
      </p:sp>
      <p:sp>
        <p:nvSpPr>
          <p:cNvPr id="39" name="テキスト ボックス 38">
            <a:extLst>
              <a:ext uri="{FF2B5EF4-FFF2-40B4-BE49-F238E27FC236}">
                <a16:creationId xmlns:a16="http://schemas.microsoft.com/office/drawing/2014/main" id="{15F59869-09B0-44D1-AEA1-9401990D6A11}"/>
              </a:ext>
            </a:extLst>
          </p:cNvPr>
          <p:cNvSpPr txBox="1"/>
          <p:nvPr/>
        </p:nvSpPr>
        <p:spPr>
          <a:xfrm>
            <a:off x="140943" y="4200207"/>
            <a:ext cx="6143456" cy="374461"/>
          </a:xfrm>
          <a:prstGeom prst="rect">
            <a:avLst/>
          </a:prstGeom>
          <a:noFill/>
        </p:spPr>
        <p:txBody>
          <a:bodyPr wrap="square" rtlCol="0">
            <a:spAutoFit/>
          </a:bodyPr>
          <a:lstStyle/>
          <a:p>
            <a:pPr marL="88900" lvl="0" indent="-88900">
              <a:lnSpc>
                <a:spcPts val="2200"/>
              </a:lnSpc>
              <a:defRPr/>
            </a:pPr>
            <a:r>
              <a:rPr lang="ja-JP" altLang="en-US" sz="1400" b="1" dirty="0" smtClean="0">
                <a:solidFill>
                  <a:srgbClr val="002060"/>
                </a:solidFill>
                <a:latin typeface="Meiryo UI" panose="020B0604030504040204" pitchFamily="50" charset="-128"/>
                <a:ea typeface="Meiryo UI" panose="020B0604030504040204" pitchFamily="50" charset="-128"/>
              </a:rPr>
              <a:t>③対象となる保護者　</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40" name="テキスト ボックス 39">
            <a:extLst>
              <a:ext uri="{FF2B5EF4-FFF2-40B4-BE49-F238E27FC236}">
                <a16:creationId xmlns:a16="http://schemas.microsoft.com/office/drawing/2014/main" id="{15F59869-09B0-44D1-AEA1-9401990D6A11}"/>
              </a:ext>
            </a:extLst>
          </p:cNvPr>
          <p:cNvSpPr txBox="1"/>
          <p:nvPr/>
        </p:nvSpPr>
        <p:spPr>
          <a:xfrm>
            <a:off x="498861" y="4532972"/>
            <a:ext cx="6468548" cy="477054"/>
          </a:xfrm>
          <a:prstGeom prst="rect">
            <a:avLst/>
          </a:prstGeom>
          <a:noFill/>
        </p:spPr>
        <p:txBody>
          <a:bodyPr wrap="square" rtlCol="0">
            <a:spAutoFit/>
          </a:bodyPr>
          <a:lstStyle/>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親権者、未成年後見人、その他の者（里親、祖父母な</a:t>
            </a:r>
            <a:r>
              <a:rPr lang="ja-JP" altLang="en-US" sz="1200" b="1" dirty="0">
                <a:solidFill>
                  <a:srgbClr val="002060"/>
                </a:solidFill>
                <a:latin typeface="Meiryo UI" panose="020B0604030504040204" pitchFamily="50" charset="-128"/>
                <a:ea typeface="Meiryo UI" panose="020B0604030504040204" pitchFamily="50" charset="-128"/>
              </a:rPr>
              <a:t>ど</a:t>
            </a:r>
            <a:r>
              <a:rPr lang="ja-JP" altLang="en-US" sz="1200" b="1"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であって、</a:t>
            </a:r>
            <a:r>
              <a:rPr lang="ja-JP" altLang="en-US" sz="1200" b="1" dirty="0" smtClean="0">
                <a:solidFill>
                  <a:srgbClr val="002060"/>
                </a:solidFill>
                <a:latin typeface="Meiryo UI" panose="020B0604030504040204" pitchFamily="50" charset="-128"/>
                <a:ea typeface="Meiryo UI" panose="020B0604030504040204" pitchFamily="50" charset="-128"/>
              </a:rPr>
              <a:t>子どもを現に監護</a:t>
            </a:r>
            <a:r>
              <a:rPr lang="ja-JP" altLang="en-US" sz="1200" dirty="0" smtClean="0">
                <a:solidFill>
                  <a:srgbClr val="002060"/>
                </a:solidFill>
                <a:latin typeface="Meiryo UI" panose="020B0604030504040204" pitchFamily="50" charset="-128"/>
                <a:ea typeface="Meiryo UI" panose="020B0604030504040204" pitchFamily="50" charset="-128"/>
              </a:rPr>
              <a:t>する者が</a:t>
            </a:r>
            <a:endParaRPr lang="en-US" altLang="ja-JP" sz="1200"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en-US" altLang="ja-JP" sz="1200" dirty="0">
                <a:solidFill>
                  <a:srgbClr val="002060"/>
                </a:solidFill>
                <a:latin typeface="Meiryo UI" panose="020B0604030504040204" pitchFamily="50" charset="-128"/>
                <a:ea typeface="Meiryo UI" panose="020B0604030504040204" pitchFamily="50" charset="-128"/>
              </a:rPr>
              <a:t> </a:t>
            </a:r>
            <a:r>
              <a:rPr lang="ja-JP" altLang="en-US" sz="1200" dirty="0" smtClean="0">
                <a:solidFill>
                  <a:srgbClr val="002060"/>
                </a:solidFill>
                <a:latin typeface="Meiryo UI" panose="020B0604030504040204" pitchFamily="50" charset="-128"/>
                <a:ea typeface="Meiryo UI" panose="020B0604030504040204" pitchFamily="50" charset="-128"/>
              </a:rPr>
              <a:t>対象となります。</a:t>
            </a:r>
            <a:endParaRPr lang="en-US" altLang="ja-JP" sz="1000" dirty="0" smtClean="0">
              <a:solidFill>
                <a:srgbClr val="002060"/>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15F59869-09B0-44D1-AEA1-9401990D6A11}"/>
              </a:ext>
            </a:extLst>
          </p:cNvPr>
          <p:cNvSpPr txBox="1"/>
          <p:nvPr/>
        </p:nvSpPr>
        <p:spPr>
          <a:xfrm>
            <a:off x="515022" y="1981646"/>
            <a:ext cx="6182421" cy="1246495"/>
          </a:xfrm>
          <a:prstGeom prst="rect">
            <a:avLst/>
          </a:prstGeom>
          <a:noFill/>
        </p:spPr>
        <p:txBody>
          <a:bodyPr wrap="square" rtlCol="0">
            <a:spAutoFit/>
          </a:bodyPr>
          <a:lstStyle/>
          <a:p>
            <a:pPr>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小学校</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、義務教育</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学校の前期課程</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各種学校</a:t>
            </a: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幼稚園</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または小学校</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の課程に類する課程を</a:t>
            </a:r>
            <a:endParaRPr lang="en-US" altLang="ja-JP" sz="1200" dirty="0" smtClean="0">
              <a:solidFill>
                <a:srgbClr val="002060"/>
              </a:solidFill>
              <a:latin typeface="Meiryo UI" panose="020B0604030504040204" pitchFamily="50" charset="-128"/>
              <a:ea typeface="Meiryo UI" panose="020B0604030504040204" pitchFamily="50" charset="-128"/>
              <a:cs typeface="メイリオ" pitchFamily="50" charset="-128"/>
            </a:endParaRPr>
          </a:p>
          <a:p>
            <a:pPr marL="180975" indent="-180975">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 置くものに限る）、</a:t>
            </a: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特別支援学校</a:t>
            </a:r>
            <a:r>
              <a:rPr lang="ja-JP" altLang="en-US" sz="1200" dirty="0">
                <a:solidFill>
                  <a:srgbClr val="002060"/>
                </a:solidFill>
                <a:latin typeface="Meiryo UI" panose="020B0604030504040204" pitchFamily="50" charset="-128"/>
                <a:ea typeface="Meiryo UI" panose="020B0604030504040204" pitchFamily="50" charset="-128"/>
                <a:cs typeface="メイリオ" pitchFamily="50" charset="-128"/>
              </a:rPr>
              <a:t>（全ての部</a:t>
            </a: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05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　</a:t>
            </a:r>
            <a:r>
              <a:rPr lang="en-US" altLang="ja-JP" sz="105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05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障害のある子どもについては</a:t>
            </a:r>
            <a:r>
              <a:rPr lang="ja-JP" altLang="en-US" sz="1050" dirty="0" smtClean="0">
                <a:solidFill>
                  <a:schemeClr val="accent1">
                    <a:lumMod val="75000"/>
                  </a:schemeClr>
                </a:solidFill>
                <a:latin typeface="Meiryo UI" panose="020B0604030504040204" pitchFamily="50" charset="-128"/>
                <a:ea typeface="Meiryo UI" panose="020B0604030504040204" pitchFamily="50" charset="-128"/>
                <a:cs typeface="メイリオ" pitchFamily="50" charset="-128"/>
              </a:rPr>
              <a:t>、</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中学校</a:t>
            </a:r>
            <a:r>
              <a:rPr lang="ja-JP" altLang="en-US" sz="1050" dirty="0">
                <a:solidFill>
                  <a:srgbClr val="002060"/>
                </a:solidFill>
                <a:latin typeface="Meiryo UI" panose="020B0604030504040204" pitchFamily="50" charset="-128"/>
                <a:ea typeface="Meiryo UI" panose="020B0604030504040204" pitchFamily="50" charset="-128"/>
                <a:cs typeface="メイリオ" pitchFamily="50" charset="-128"/>
              </a:rPr>
              <a:t>、義務教育</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学校の後期課程、</a:t>
            </a:r>
            <a:r>
              <a:rPr lang="ja-JP" altLang="en-US" sz="1050" dirty="0">
                <a:solidFill>
                  <a:srgbClr val="002060"/>
                </a:solidFill>
                <a:latin typeface="Meiryo UI" panose="020B0604030504040204" pitchFamily="50" charset="-128"/>
                <a:ea typeface="Meiryo UI" panose="020B0604030504040204" pitchFamily="50" charset="-128"/>
                <a:cs typeface="メイリオ" pitchFamily="50" charset="-128"/>
              </a:rPr>
              <a:t>高等</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学校、各種</a:t>
            </a:r>
            <a:r>
              <a:rPr lang="ja-JP" altLang="en-US" sz="1050" dirty="0">
                <a:solidFill>
                  <a:srgbClr val="002060"/>
                </a:solidFill>
                <a:latin typeface="Meiryo UI" panose="020B0604030504040204" pitchFamily="50" charset="-128"/>
                <a:ea typeface="Meiryo UI" panose="020B0604030504040204" pitchFamily="50" charset="-128"/>
                <a:cs typeface="メイリオ" pitchFamily="50" charset="-128"/>
              </a:rPr>
              <a:t>学校（高等学校までの課程に類する課程</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050" dirty="0">
                <a:solidFill>
                  <a:srgbClr val="002060"/>
                </a:solidFill>
                <a:latin typeface="Meiryo UI" panose="020B0604030504040204" pitchFamily="50" charset="-128"/>
                <a:ea typeface="Meiryo UI" panose="020B0604030504040204" pitchFamily="50" charset="-128"/>
                <a:cs typeface="メイリオ" pitchFamily="50" charset="-128"/>
              </a:rPr>
              <a:t>なども含む</a:t>
            </a:r>
            <a:r>
              <a:rPr lang="ja-JP" altLang="en-US" sz="1050" dirty="0" smtClean="0">
                <a:solidFill>
                  <a:srgbClr val="002060"/>
                </a:solidFill>
                <a:latin typeface="Meiryo UI" panose="020B0604030504040204" pitchFamily="50" charset="-128"/>
                <a:ea typeface="Meiryo UI" panose="020B0604030504040204" pitchFamily="50" charset="-128"/>
                <a:cs typeface="メイリオ" pitchFamily="50" charset="-128"/>
              </a:rPr>
              <a:t>。</a:t>
            </a:r>
            <a:endParaRPr lang="en-US" altLang="ja-JP" sz="1050" dirty="0">
              <a:solidFill>
                <a:srgbClr val="002060"/>
              </a:solidFill>
              <a:latin typeface="Meiryo UI" panose="020B0604030504040204" pitchFamily="50" charset="-128"/>
              <a:ea typeface="Meiryo UI" panose="020B0604030504040204" pitchFamily="50" charset="-128"/>
              <a:cs typeface="メイリオ" pitchFamily="50" charset="-128"/>
            </a:endParaRPr>
          </a:p>
          <a:p>
            <a:pPr marL="444500" indent="-444500">
              <a:lnSpc>
                <a:spcPts val="1500"/>
              </a:lnSpc>
              <a:defRPr/>
            </a:pP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放課後</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児童</a:t>
            </a: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クラブ</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、放課後等デイサービス</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cs typeface="メイリオ"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cs typeface="メイリオ" pitchFamily="50" charset="-128"/>
              </a:rPr>
              <a:t>幼稚園、保育所、認定こども園、認可外保育施設、家庭的保育事業等、</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a:p>
            <a:pPr>
              <a:lnSpc>
                <a:spcPts val="1500"/>
              </a:lnSpc>
              <a:defRPr/>
            </a:pPr>
            <a:r>
              <a:rPr lang="ja-JP" altLang="en-US" sz="1200" b="1" dirty="0">
                <a:solidFill>
                  <a:srgbClr val="002060"/>
                </a:solidFill>
                <a:latin typeface="Meiryo UI" panose="020B0604030504040204" pitchFamily="50" charset="-128"/>
                <a:ea typeface="Meiryo UI" panose="020B0604030504040204" pitchFamily="50" charset="-128"/>
                <a:cs typeface="メイリオ" pitchFamily="50" charset="-128"/>
              </a:rPr>
              <a:t>　子どもの一時的な預かりなどを行う事業、障害児の通所支援を行う施設など</a:t>
            </a:r>
            <a:endParaRPr lang="en-US" altLang="ja-JP" sz="1200" b="1" dirty="0">
              <a:solidFill>
                <a:srgbClr val="002060"/>
              </a:solidFill>
              <a:latin typeface="Meiryo UI" panose="020B0604030504040204" pitchFamily="50" charset="-128"/>
              <a:ea typeface="Meiryo UI" panose="020B0604030504040204" pitchFamily="50" charset="-128"/>
              <a:cs typeface="メイリオ" pitchFamily="50" charset="-128"/>
            </a:endParaRPr>
          </a:p>
        </p:txBody>
      </p:sp>
      <p:sp>
        <p:nvSpPr>
          <p:cNvPr id="44" name="テキスト ボックス 43">
            <a:extLst>
              <a:ext uri="{FF2B5EF4-FFF2-40B4-BE49-F238E27FC236}">
                <a16:creationId xmlns:a16="http://schemas.microsoft.com/office/drawing/2014/main" id="{15F59869-09B0-44D1-AEA1-9401990D6A11}"/>
              </a:ext>
            </a:extLst>
          </p:cNvPr>
          <p:cNvSpPr txBox="1"/>
          <p:nvPr/>
        </p:nvSpPr>
        <p:spPr>
          <a:xfrm>
            <a:off x="95251" y="465490"/>
            <a:ext cx="6697847" cy="374461"/>
          </a:xfrm>
          <a:prstGeom prst="rect">
            <a:avLst/>
          </a:prstGeom>
          <a:noFill/>
        </p:spPr>
        <p:txBody>
          <a:bodyPr wrap="square" rtlCol="0">
            <a:spAutoFit/>
          </a:bodyPr>
          <a:lstStyle/>
          <a:p>
            <a:pPr marL="88900" lvl="0" indent="-88900">
              <a:lnSpc>
                <a:spcPts val="2200"/>
              </a:lnSpc>
              <a:defRPr/>
            </a:pPr>
            <a:r>
              <a:rPr lang="ja-JP" altLang="en-US" sz="1400" b="1" dirty="0">
                <a:solidFill>
                  <a:srgbClr val="002060"/>
                </a:solidFill>
                <a:latin typeface="Meiryo UI" panose="020B0604030504040204" pitchFamily="50" charset="-128"/>
                <a:ea typeface="Meiryo UI" panose="020B0604030504040204" pitchFamily="50" charset="-128"/>
              </a:rPr>
              <a:t>①新型コロナウイルス</a:t>
            </a:r>
            <a:r>
              <a:rPr lang="ja-JP" altLang="en-US" sz="1400" b="1" dirty="0" smtClean="0">
                <a:solidFill>
                  <a:srgbClr val="002060"/>
                </a:solidFill>
                <a:latin typeface="Meiryo UI" panose="020B0604030504040204" pitchFamily="50" charset="-128"/>
                <a:ea typeface="Meiryo UI" panose="020B0604030504040204" pitchFamily="50" charset="-128"/>
              </a:rPr>
              <a:t>感染症に関する対応と</a:t>
            </a:r>
            <a:r>
              <a:rPr lang="ja-JP" altLang="en-US" sz="1400" b="1" dirty="0">
                <a:solidFill>
                  <a:srgbClr val="002060"/>
                </a:solidFill>
                <a:latin typeface="Meiryo UI" panose="020B0604030504040204" pitchFamily="50" charset="-128"/>
                <a:ea typeface="Meiryo UI" panose="020B0604030504040204" pitchFamily="50" charset="-128"/>
              </a:rPr>
              <a:t>して臨時</a:t>
            </a:r>
            <a:r>
              <a:rPr lang="ja-JP" altLang="en-US" sz="1400" b="1" dirty="0" smtClean="0">
                <a:solidFill>
                  <a:srgbClr val="002060"/>
                </a:solidFill>
                <a:latin typeface="Meiryo UI" panose="020B0604030504040204" pitchFamily="50" charset="-128"/>
                <a:ea typeface="Meiryo UI" panose="020B0604030504040204" pitchFamily="50" charset="-128"/>
              </a:rPr>
              <a:t>休業等をした</a:t>
            </a:r>
            <a:r>
              <a:rPr lang="ja-JP" altLang="en-US" sz="1400" b="1" dirty="0">
                <a:solidFill>
                  <a:srgbClr val="002060"/>
                </a:solidFill>
                <a:latin typeface="Meiryo UI" panose="020B0604030504040204" pitchFamily="50" charset="-128"/>
                <a:ea typeface="Meiryo UI" panose="020B0604030504040204" pitchFamily="50" charset="-128"/>
              </a:rPr>
              <a:t>小学校</a:t>
            </a:r>
            <a:r>
              <a:rPr lang="ja-JP" altLang="en-US" sz="1400" b="1" dirty="0" smtClean="0">
                <a:solidFill>
                  <a:srgbClr val="002060"/>
                </a:solidFill>
                <a:latin typeface="Meiryo UI" panose="020B0604030504040204" pitchFamily="50" charset="-128"/>
                <a:ea typeface="Meiryo UI" panose="020B0604030504040204" pitchFamily="50" charset="-128"/>
              </a:rPr>
              <a:t>等に</a:t>
            </a:r>
            <a:r>
              <a:rPr lang="ja-JP" altLang="en-US" sz="1400" b="1" dirty="0">
                <a:solidFill>
                  <a:srgbClr val="002060"/>
                </a:solidFill>
                <a:latin typeface="Meiryo UI" panose="020B0604030504040204" pitchFamily="50" charset="-128"/>
                <a:ea typeface="Meiryo UI" panose="020B0604030504040204" pitchFamily="50" charset="-128"/>
              </a:rPr>
              <a:t>通う</a:t>
            </a:r>
            <a:r>
              <a:rPr lang="ja-JP" altLang="en-US" sz="1400" b="1" dirty="0" smtClean="0">
                <a:solidFill>
                  <a:srgbClr val="002060"/>
                </a:solidFill>
                <a:latin typeface="Meiryo UI" panose="020B0604030504040204" pitchFamily="50" charset="-128"/>
                <a:ea typeface="Meiryo UI" panose="020B0604030504040204" pitchFamily="50" charset="-128"/>
              </a:rPr>
              <a:t>子ども　</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46" name="テキスト ボックス 45">
            <a:extLst>
              <a:ext uri="{FF2B5EF4-FFF2-40B4-BE49-F238E27FC236}">
                <a16:creationId xmlns:a16="http://schemas.microsoft.com/office/drawing/2014/main" id="{15F59869-09B0-44D1-AEA1-9401990D6A11}"/>
              </a:ext>
            </a:extLst>
          </p:cNvPr>
          <p:cNvSpPr txBox="1"/>
          <p:nvPr/>
        </p:nvSpPr>
        <p:spPr>
          <a:xfrm>
            <a:off x="-116897" y="783193"/>
            <a:ext cx="31694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　</a:t>
            </a:r>
            <a:r>
              <a:rPr kumimoji="1" lang="ja-JP" altLang="en-US"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「臨時休業等」とは</a:t>
            </a:r>
            <a:endParaRPr kumimoji="1" lang="ja-JP" altLang="en-US" sz="1400" b="1" i="0" u="none" strike="noStrike" kern="1200" cap="none" spc="0" normalizeH="0" baseline="0" noProof="0" dirty="0">
              <a:ln>
                <a:noFill/>
              </a:ln>
              <a:solidFill>
                <a:srgbClr val="002060"/>
              </a:solidFill>
              <a:effectLst/>
              <a:uLnTx/>
              <a:uFillTx/>
              <a:latin typeface="メイリオ" panose="020B0604030504040204" pitchFamily="50" charset="-128"/>
              <a:ea typeface="メイリオ" panose="020B0604030504040204" pitchFamily="50" charset="-128"/>
              <a:cs typeface="+mn-cs"/>
            </a:endParaRPr>
          </a:p>
        </p:txBody>
      </p:sp>
      <p:sp>
        <p:nvSpPr>
          <p:cNvPr id="51" name="テキスト ボックス 50">
            <a:extLst>
              <a:ext uri="{FF2B5EF4-FFF2-40B4-BE49-F238E27FC236}">
                <a16:creationId xmlns:a16="http://schemas.microsoft.com/office/drawing/2014/main" id="{15F59869-09B0-44D1-AEA1-9401990D6A11}"/>
              </a:ext>
            </a:extLst>
          </p:cNvPr>
          <p:cNvSpPr txBox="1"/>
          <p:nvPr/>
        </p:nvSpPr>
        <p:spPr>
          <a:xfrm>
            <a:off x="-106452" y="1708544"/>
            <a:ext cx="3169440" cy="369332"/>
          </a:xfrm>
          <a:prstGeom prst="rect">
            <a:avLst/>
          </a:prstGeom>
          <a:noFill/>
        </p:spPr>
        <p:txBody>
          <a:bodyPr wrap="square" rtlCol="0">
            <a:sp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8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　</a:t>
            </a:r>
            <a:r>
              <a:rPr kumimoji="1" lang="ja-JP" altLang="en-US"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rPr>
              <a:t>「小学校等」とは</a:t>
            </a:r>
            <a:endParaRPr kumimoji="1" lang="en-US" altLang="ja-JP" sz="1400" b="1" i="0" u="none" strike="noStrike" kern="1200" cap="none" spc="0" normalizeH="0" baseline="0" noProof="0" dirty="0" smtClean="0">
              <a:ln>
                <a:noFill/>
              </a:ln>
              <a:solidFill>
                <a:srgbClr val="002060"/>
              </a:solidFill>
              <a:effectLst/>
              <a:uLnTx/>
              <a:uFillTx/>
              <a:latin typeface="メイリオ" panose="020B0604030504040204" pitchFamily="50" charset="-128"/>
              <a:ea typeface="メイリオ" panose="020B0604030504040204" pitchFamily="50" charset="-128"/>
              <a:cs typeface="+mn-cs"/>
            </a:endParaRPr>
          </a:p>
        </p:txBody>
      </p:sp>
      <p:sp>
        <p:nvSpPr>
          <p:cNvPr id="52" name="テキスト ボックス 51">
            <a:extLst>
              <a:ext uri="{FF2B5EF4-FFF2-40B4-BE49-F238E27FC236}">
                <a16:creationId xmlns:a16="http://schemas.microsoft.com/office/drawing/2014/main" id="{15F59869-09B0-44D1-AEA1-9401990D6A11}"/>
              </a:ext>
            </a:extLst>
          </p:cNvPr>
          <p:cNvSpPr txBox="1"/>
          <p:nvPr/>
        </p:nvSpPr>
        <p:spPr>
          <a:xfrm>
            <a:off x="525407" y="1019404"/>
            <a:ext cx="6306506" cy="861774"/>
          </a:xfrm>
          <a:prstGeom prst="rect">
            <a:avLst/>
          </a:prstGeom>
          <a:noFill/>
        </p:spPr>
        <p:txBody>
          <a:bodyPr wrap="square" rtlCol="0">
            <a:spAutoFit/>
          </a:bodyPr>
          <a:lstStyle/>
          <a:p>
            <a:pPr>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a:t>
            </a:r>
            <a:r>
              <a:rPr lang="ja-JP" altLang="en-US" sz="1200" b="1" dirty="0" smtClean="0">
                <a:solidFill>
                  <a:srgbClr val="002060"/>
                </a:solidFill>
                <a:latin typeface="Meiryo UI" panose="020B0604030504040204" pitchFamily="50" charset="-128"/>
                <a:ea typeface="Meiryo UI" panose="020B0604030504040204" pitchFamily="50" charset="-128"/>
              </a:rPr>
              <a:t>新型コロナウイルス感染症に関する対応として、小学校</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が臨時休業した場合、自治体や放課</a:t>
            </a:r>
            <a:endParaRPr lang="en-US" altLang="ja-JP" sz="1200" b="1" dirty="0" smtClean="0">
              <a:solidFill>
                <a:srgbClr val="002060"/>
              </a:solidFill>
              <a:latin typeface="Meiryo UI" panose="020B0604030504040204" pitchFamily="50" charset="-128"/>
              <a:ea typeface="Meiryo UI" panose="020B0604030504040204" pitchFamily="50" charset="-128"/>
            </a:endParaRPr>
          </a:p>
          <a:p>
            <a:pPr>
              <a:lnSpc>
                <a:spcPts val="1500"/>
              </a:lnSpc>
              <a:defRPr/>
            </a:pPr>
            <a:r>
              <a:rPr lang="ja-JP" altLang="en-US" sz="1200" b="1" dirty="0" smtClean="0">
                <a:solidFill>
                  <a:srgbClr val="002060"/>
                </a:solidFill>
                <a:latin typeface="Meiryo UI" panose="020B0604030504040204" pitchFamily="50" charset="-128"/>
                <a:ea typeface="Meiryo UI" panose="020B0604030504040204" pitchFamily="50" charset="-128"/>
              </a:rPr>
              <a:t>　後児童クラブ、保育所</a:t>
            </a:r>
            <a:r>
              <a:rPr lang="ja-JP" altLang="en-US" sz="1200" b="1" dirty="0">
                <a:solidFill>
                  <a:srgbClr val="002060"/>
                </a:solidFill>
                <a:latin typeface="Meiryo UI" panose="020B0604030504040204" pitchFamily="50" charset="-128"/>
                <a:ea typeface="Meiryo UI" panose="020B0604030504040204" pitchFamily="50" charset="-128"/>
              </a:rPr>
              <a:t>など</a:t>
            </a:r>
            <a:r>
              <a:rPr lang="ja-JP" altLang="en-US" sz="1200" b="1" dirty="0" smtClean="0">
                <a:solidFill>
                  <a:srgbClr val="002060"/>
                </a:solidFill>
                <a:latin typeface="Meiryo UI" panose="020B0604030504040204" pitchFamily="50" charset="-128"/>
                <a:ea typeface="Meiryo UI" panose="020B0604030504040204" pitchFamily="50" charset="-128"/>
              </a:rPr>
              <a:t>から利用を控えるよう依頼</a:t>
            </a:r>
            <a:r>
              <a:rPr lang="ja-JP" altLang="en-US" sz="1200" dirty="0" smtClean="0">
                <a:solidFill>
                  <a:srgbClr val="002060"/>
                </a:solidFill>
                <a:latin typeface="Meiryo UI" panose="020B0604030504040204" pitchFamily="50" charset="-128"/>
                <a:ea typeface="Meiryo UI" panose="020B0604030504040204" pitchFamily="50" charset="-128"/>
              </a:rPr>
              <a:t>があった場合が対象となります。</a:t>
            </a:r>
            <a:endParaRPr lang="en-US" altLang="ja-JP" sz="1200" dirty="0" smtClean="0">
              <a:solidFill>
                <a:srgbClr val="002060"/>
              </a:solidFill>
              <a:latin typeface="Meiryo UI" panose="020B0604030504040204" pitchFamily="50" charset="-128"/>
              <a:ea typeface="Meiryo UI" panose="020B0604030504040204" pitchFamily="50" charset="-128"/>
            </a:endParaRPr>
          </a:p>
          <a:p>
            <a:pPr marL="185738" indent="-185738" algn="just">
              <a:lnSpc>
                <a:spcPts val="1500"/>
              </a:lnSpc>
              <a:defRPr/>
            </a:pPr>
            <a:r>
              <a:rPr kumimoji="1" lang="ja-JP" altLang="en-US" sz="1200" b="1" i="0" u="none" strike="noStrike" kern="1200" cap="none" spc="0" normalizeH="0" baseline="0" noProof="0" dirty="0" smtClean="0">
                <a:ln>
                  <a:noFill/>
                </a:ln>
                <a:solidFill>
                  <a:srgbClr val="002060"/>
                </a:solidFill>
                <a:effectLst/>
                <a:uLnTx/>
                <a:uFillTx/>
                <a:latin typeface="Meiryo UI" panose="020B0604030504040204" pitchFamily="50" charset="-128"/>
                <a:ea typeface="Meiryo UI" panose="020B0604030504040204" pitchFamily="50" charset="-128"/>
              </a:rPr>
              <a:t>　なお、</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保護者の自主的な判断</a:t>
            </a:r>
            <a:r>
              <a:rPr lang="ja-JP" altLang="en-US" sz="1200" b="1"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で休ませた</a:t>
            </a:r>
            <a:r>
              <a:rPr lang="ja-JP" altLang="en-US" sz="1200" b="1"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場合は対象外</a:t>
            </a:r>
            <a:r>
              <a:rPr lang="ja-JP" altLang="en-US"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です</a:t>
            </a:r>
            <a:endParaRPr lang="en-US" altLang="ja-JP" sz="12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endParaRPr>
          </a:p>
          <a:p>
            <a:pPr marL="185738" indent="-185738" algn="r">
              <a:lnSpc>
                <a:spcPts val="1500"/>
              </a:lnSpc>
              <a:defRPr/>
            </a:pPr>
            <a:r>
              <a:rPr lang="en-US" altLang="ja-JP"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ただし、学</a:t>
            </a:r>
            <a:r>
              <a:rPr lang="ja-JP" altLang="en-US" sz="1000"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校長が新型</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コロナウイルス</a:t>
            </a:r>
            <a:r>
              <a:rPr lang="ja-JP" altLang="en-US" sz="1000" dirty="0">
                <a:solidFill>
                  <a:srgbClr val="4472C4">
                    <a:lumMod val="50000"/>
                  </a:srgbClr>
                </a:solidFill>
                <a:latin typeface="Meiryo UI" panose="020B0604030504040204" pitchFamily="50" charset="-128"/>
                <a:ea typeface="Meiryo UI" panose="020B0604030504040204" pitchFamily="50" charset="-128"/>
                <a:cs typeface="メイリオ" pitchFamily="50" charset="-128"/>
              </a:rPr>
              <a:t>に関連</a:t>
            </a:r>
            <a:r>
              <a:rPr lang="ja-JP" altLang="en-US" sz="1000" dirty="0" smtClean="0">
                <a:solidFill>
                  <a:srgbClr val="4472C4">
                    <a:lumMod val="50000"/>
                  </a:srgbClr>
                </a:solidFill>
                <a:latin typeface="Meiryo UI" panose="020B0604030504040204" pitchFamily="50" charset="-128"/>
                <a:ea typeface="Meiryo UI" panose="020B0604030504040204" pitchFamily="50" charset="-128"/>
                <a:cs typeface="メイリオ" pitchFamily="50" charset="-128"/>
              </a:rPr>
              <a:t>して出席しなくてもよいと認めた場合は対象となります。</a:t>
            </a:r>
            <a:endParaRPr kumimoji="1" lang="ja-JP" altLang="en-US" sz="1000" b="1" i="0" u="none" strike="noStrike" kern="1200" cap="none" spc="0" normalizeH="0" baseline="0" noProof="0" dirty="0" smtClean="0">
              <a:ln>
                <a:noFill/>
              </a:ln>
              <a:solidFill>
                <a:srgbClr val="002060"/>
              </a:solidFill>
              <a:effectLst/>
              <a:uLnTx/>
              <a:uFillTx/>
              <a:latin typeface="Meiryo UI" panose="020B0604030504040204" pitchFamily="50" charset="-128"/>
              <a:ea typeface="Meiryo UI" panose="020B0604030504040204" pitchFamily="50" charset="-128"/>
            </a:endParaRPr>
          </a:p>
        </p:txBody>
      </p:sp>
      <p:sp>
        <p:nvSpPr>
          <p:cNvPr id="64" name="テキスト ボックス 63">
            <a:extLst>
              <a:ext uri="{FF2B5EF4-FFF2-40B4-BE49-F238E27FC236}">
                <a16:creationId xmlns:a16="http://schemas.microsoft.com/office/drawing/2014/main" id="{15F59869-09B0-44D1-AEA1-9401990D6A11}"/>
              </a:ext>
            </a:extLst>
          </p:cNvPr>
          <p:cNvSpPr txBox="1"/>
          <p:nvPr/>
        </p:nvSpPr>
        <p:spPr>
          <a:xfrm>
            <a:off x="140943" y="3268177"/>
            <a:ext cx="6552000" cy="310341"/>
          </a:xfrm>
          <a:prstGeom prst="rect">
            <a:avLst/>
          </a:prstGeom>
          <a:noFill/>
        </p:spPr>
        <p:txBody>
          <a:bodyPr wrap="square" rtlCol="0">
            <a:spAutoFit/>
          </a:bodyPr>
          <a:lstStyle/>
          <a:p>
            <a:pPr marL="88900" lvl="0" indent="-88900">
              <a:lnSpc>
                <a:spcPts val="1700"/>
              </a:lnSpc>
              <a:defRPr/>
            </a:pPr>
            <a:r>
              <a:rPr lang="ja-JP" altLang="en-US" sz="1400" b="1" dirty="0">
                <a:solidFill>
                  <a:srgbClr val="002060"/>
                </a:solidFill>
                <a:latin typeface="Meiryo UI" panose="020B0604030504040204" pitchFamily="50" charset="-128"/>
                <a:ea typeface="Meiryo UI" panose="020B0604030504040204" pitchFamily="50" charset="-128"/>
              </a:rPr>
              <a:t>②新型コロナウイルスに感染した子どもなど、小学校等を休む必要が</a:t>
            </a:r>
            <a:r>
              <a:rPr lang="ja-JP" altLang="en-US" sz="1400" b="1" dirty="0" smtClean="0">
                <a:solidFill>
                  <a:srgbClr val="002060"/>
                </a:solidFill>
                <a:latin typeface="Meiryo UI" panose="020B0604030504040204" pitchFamily="50" charset="-128"/>
                <a:ea typeface="Meiryo UI" panose="020B0604030504040204" pitchFamily="50" charset="-128"/>
              </a:rPr>
              <a:t>ある</a:t>
            </a:r>
            <a:r>
              <a:rPr lang="ja-JP" altLang="en-US" sz="900" b="1" dirty="0" smtClean="0">
                <a:solidFill>
                  <a:srgbClr val="002060"/>
                </a:solidFill>
                <a:latin typeface="Meiryo UI" panose="020B0604030504040204" pitchFamily="50" charset="-128"/>
                <a:ea typeface="Meiryo UI" panose="020B0604030504040204" pitchFamily="50" charset="-128"/>
              </a:rPr>
              <a:t>（</a:t>
            </a:r>
            <a:r>
              <a:rPr lang="en-US" altLang="ja-JP" sz="900" b="1" dirty="0" smtClean="0">
                <a:solidFill>
                  <a:srgbClr val="002060"/>
                </a:solidFill>
                <a:latin typeface="Meiryo UI" panose="020B0604030504040204" pitchFamily="50" charset="-128"/>
                <a:ea typeface="Meiryo UI" panose="020B0604030504040204" pitchFamily="50" charset="-128"/>
              </a:rPr>
              <a:t>※</a:t>
            </a:r>
            <a:r>
              <a:rPr lang="ja-JP" altLang="en-US" sz="900" b="1" dirty="0" smtClean="0">
                <a:solidFill>
                  <a:srgbClr val="002060"/>
                </a:solidFill>
                <a:latin typeface="Meiryo UI" panose="020B0604030504040204" pitchFamily="50" charset="-128"/>
                <a:ea typeface="Meiryo UI" panose="020B0604030504040204" pitchFamily="50" charset="-128"/>
              </a:rPr>
              <a:t>）</a:t>
            </a:r>
            <a:r>
              <a:rPr lang="ja-JP" altLang="en-US" sz="1400" b="1" dirty="0" smtClean="0">
                <a:solidFill>
                  <a:srgbClr val="002060"/>
                </a:solidFill>
                <a:latin typeface="Meiryo UI" panose="020B0604030504040204" pitchFamily="50" charset="-128"/>
                <a:ea typeface="Meiryo UI" panose="020B0604030504040204" pitchFamily="50" charset="-128"/>
              </a:rPr>
              <a:t>子ども</a:t>
            </a:r>
            <a:endParaRPr lang="en-US" altLang="ja-JP" sz="1400" dirty="0">
              <a:solidFill>
                <a:srgbClr val="002060"/>
              </a:solidFill>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15F59869-09B0-44D1-AEA1-9401990D6A11}"/>
              </a:ext>
            </a:extLst>
          </p:cNvPr>
          <p:cNvSpPr txBox="1"/>
          <p:nvPr/>
        </p:nvSpPr>
        <p:spPr>
          <a:xfrm>
            <a:off x="409243" y="3552583"/>
            <a:ext cx="6524214" cy="477054"/>
          </a:xfrm>
          <a:prstGeom prst="rect">
            <a:avLst/>
          </a:prstGeom>
          <a:noFill/>
        </p:spPr>
        <p:txBody>
          <a:bodyPr wrap="square" rtlCol="0">
            <a:spAutoFit/>
          </a:bodyPr>
          <a:lstStyle/>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　</a:t>
            </a:r>
            <a:r>
              <a:rPr lang="ja-JP" altLang="en-US" sz="1200" b="1" dirty="0" smtClean="0">
                <a:solidFill>
                  <a:srgbClr val="002060"/>
                </a:solidFill>
                <a:latin typeface="Meiryo UI" panose="020B0604030504040204" pitchFamily="50" charset="-128"/>
                <a:ea typeface="Meiryo UI" panose="020B0604030504040204" pitchFamily="50" charset="-128"/>
              </a:rPr>
              <a:t>新型</a:t>
            </a:r>
            <a:r>
              <a:rPr lang="ja-JP" altLang="en-US" sz="1200" b="1" dirty="0">
                <a:solidFill>
                  <a:srgbClr val="002060"/>
                </a:solidFill>
                <a:latin typeface="Meiryo UI" panose="020B0604030504040204" pitchFamily="50" charset="-128"/>
                <a:ea typeface="Meiryo UI" panose="020B0604030504040204" pitchFamily="50" charset="-128"/>
              </a:rPr>
              <a:t>コロナウイルスに感染した</a:t>
            </a:r>
            <a:r>
              <a:rPr lang="ja-JP" altLang="en-US" sz="1200" dirty="0">
                <a:solidFill>
                  <a:srgbClr val="002060"/>
                </a:solidFill>
                <a:latin typeface="Meiryo UI" panose="020B0604030504040204" pitchFamily="50" charset="-128"/>
                <a:ea typeface="Meiryo UI" panose="020B0604030504040204" pitchFamily="50" charset="-128"/>
              </a:rPr>
              <a:t>子ども</a:t>
            </a:r>
            <a:r>
              <a:rPr lang="ja-JP" altLang="en-US" sz="1200" b="1" dirty="0">
                <a:solidFill>
                  <a:srgbClr val="002060"/>
                </a:solidFill>
                <a:latin typeface="Meiryo UI" panose="020B0604030504040204" pitchFamily="50" charset="-128"/>
                <a:ea typeface="Meiryo UI" panose="020B0604030504040204" pitchFamily="50" charset="-128"/>
              </a:rPr>
              <a:t>　　　</a:t>
            </a:r>
            <a:endParaRPr lang="en-US" altLang="ja-JP" sz="1200" b="1" dirty="0">
              <a:solidFill>
                <a:srgbClr val="002060"/>
              </a:solidFill>
              <a:latin typeface="Meiryo UI" panose="020B0604030504040204" pitchFamily="50" charset="-128"/>
              <a:ea typeface="Meiryo UI" panose="020B0604030504040204" pitchFamily="50" charset="-128"/>
            </a:endParaRPr>
          </a:p>
          <a:p>
            <a:pPr algn="just">
              <a:lnSpc>
                <a:spcPts val="1500"/>
              </a:lnSpc>
              <a:defRPr/>
            </a:pPr>
            <a:r>
              <a:rPr lang="ja-JP" altLang="en-US" sz="1200" dirty="0" smtClean="0">
                <a:solidFill>
                  <a:srgbClr val="002060"/>
                </a:solidFill>
                <a:latin typeface="Meiryo UI" panose="020B0604030504040204" pitchFamily="50" charset="-128"/>
                <a:ea typeface="Meiryo UI" panose="020B0604030504040204" pitchFamily="50" charset="-128"/>
              </a:rPr>
              <a:t>・　</a:t>
            </a:r>
            <a:r>
              <a:rPr lang="ja-JP" altLang="en-US" sz="1200" b="1" dirty="0" smtClean="0">
                <a:solidFill>
                  <a:srgbClr val="002060"/>
                </a:solidFill>
                <a:latin typeface="Meiryo UI" panose="020B0604030504040204" pitchFamily="50" charset="-128"/>
                <a:ea typeface="Meiryo UI" panose="020B0604030504040204" pitchFamily="50" charset="-128"/>
              </a:rPr>
              <a:t>新型</a:t>
            </a:r>
            <a:r>
              <a:rPr lang="ja-JP" altLang="en-US" sz="1200" b="1" dirty="0">
                <a:solidFill>
                  <a:srgbClr val="002060"/>
                </a:solidFill>
                <a:latin typeface="Meiryo UI" panose="020B0604030504040204" pitchFamily="50" charset="-128"/>
                <a:ea typeface="Meiryo UI" panose="020B0604030504040204" pitchFamily="50" charset="-128"/>
              </a:rPr>
              <a:t>コロナウィルスに感染したおそれのある</a:t>
            </a:r>
            <a:r>
              <a:rPr lang="ja-JP" altLang="en-US" sz="1200" dirty="0">
                <a:solidFill>
                  <a:srgbClr val="002060"/>
                </a:solidFill>
                <a:latin typeface="Meiryo UI" panose="020B0604030504040204" pitchFamily="50" charset="-128"/>
                <a:ea typeface="Meiryo UI" panose="020B0604030504040204" pitchFamily="50" charset="-128"/>
              </a:rPr>
              <a:t>子ども</a:t>
            </a:r>
            <a:r>
              <a:rPr lang="en-US" altLang="ja-JP" sz="1200" dirty="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発熱</a:t>
            </a:r>
            <a:r>
              <a:rPr lang="ja-JP" altLang="en-US" sz="1200" dirty="0">
                <a:solidFill>
                  <a:srgbClr val="002060"/>
                </a:solidFill>
                <a:latin typeface="Meiryo UI" panose="020B0604030504040204" pitchFamily="50" charset="-128"/>
                <a:ea typeface="Meiryo UI" panose="020B0604030504040204" pitchFamily="50" charset="-128"/>
              </a:rPr>
              <a:t>などの風邪症状、濃厚接触者</a:t>
            </a:r>
            <a:r>
              <a:rPr lang="en-US" altLang="ja-JP" sz="1200" dirty="0" smtClean="0">
                <a:solidFill>
                  <a:srgbClr val="002060"/>
                </a:solidFill>
                <a:latin typeface="Meiryo UI" panose="020B0604030504040204" pitchFamily="50" charset="-128"/>
                <a:ea typeface="Meiryo UI" panose="020B0604030504040204" pitchFamily="50" charset="-128"/>
              </a:rPr>
              <a:t>)</a:t>
            </a:r>
            <a:r>
              <a:rPr lang="ja-JP" altLang="en-US" sz="1200" dirty="0" smtClean="0">
                <a:solidFill>
                  <a:srgbClr val="002060"/>
                </a:solidFill>
                <a:latin typeface="Meiryo UI" panose="020B0604030504040204" pitchFamily="50" charset="-128"/>
                <a:ea typeface="Meiryo UI" panose="020B0604030504040204" pitchFamily="50" charset="-128"/>
              </a:rPr>
              <a:t>　等</a:t>
            </a:r>
            <a:endParaRPr lang="en-US" altLang="ja-JP" sz="1200" dirty="0" smtClean="0">
              <a:solidFill>
                <a:srgbClr val="002060"/>
              </a:solidFill>
              <a:latin typeface="Meiryo UI" panose="020B0604030504040204" pitchFamily="50" charset="-128"/>
              <a:ea typeface="Meiryo UI" panose="020B0604030504040204" pitchFamily="50" charset="-128"/>
            </a:endParaRPr>
          </a:p>
        </p:txBody>
      </p:sp>
      <p:sp>
        <p:nvSpPr>
          <p:cNvPr id="23" name="テキスト ボックス 22"/>
          <p:cNvSpPr txBox="1"/>
          <p:nvPr/>
        </p:nvSpPr>
        <p:spPr>
          <a:xfrm>
            <a:off x="714425" y="3940669"/>
            <a:ext cx="6575457" cy="233397"/>
          </a:xfrm>
          <a:prstGeom prst="rect">
            <a:avLst/>
          </a:prstGeom>
          <a:noFill/>
        </p:spPr>
        <p:txBody>
          <a:bodyPr wrap="square" rtlCol="0">
            <a:spAutoFit/>
          </a:bodyPr>
          <a:lstStyle/>
          <a:p>
            <a:pPr algn="just">
              <a:lnSpc>
                <a:spcPts val="1050"/>
              </a:lnSpc>
            </a:pPr>
            <a:r>
              <a:rPr kumimoji="1" lang="en-US" altLang="ja-JP" sz="950" dirty="0" smtClean="0">
                <a:solidFill>
                  <a:srgbClr val="002060"/>
                </a:solidFill>
                <a:latin typeface="Meiryo UI" panose="020B0604030504040204" pitchFamily="50" charset="-128"/>
                <a:ea typeface="Meiryo UI" panose="020B0604030504040204" pitchFamily="50" charset="-128"/>
              </a:rPr>
              <a:t>※</a:t>
            </a:r>
            <a:r>
              <a:rPr kumimoji="1" lang="ja-JP" altLang="en-US" sz="950" dirty="0" smtClean="0">
                <a:solidFill>
                  <a:srgbClr val="002060"/>
                </a:solidFill>
                <a:latin typeface="Meiryo UI" panose="020B0604030504040204" pitchFamily="50" charset="-128"/>
                <a:ea typeface="Meiryo UI" panose="020B0604030504040204" pitchFamily="50" charset="-128"/>
              </a:rPr>
              <a:t>　学校の場合は、学校長が</a:t>
            </a:r>
            <a:r>
              <a:rPr lang="ja-JP" altLang="ja-JP" sz="950" dirty="0">
                <a:solidFill>
                  <a:srgbClr val="002060"/>
                </a:solidFill>
                <a:latin typeface="Meiryo UI" panose="020B0604030504040204" pitchFamily="50" charset="-128"/>
                <a:ea typeface="Meiryo UI" panose="020B0604030504040204" pitchFamily="50" charset="-128"/>
              </a:rPr>
              <a:t>出席を</a:t>
            </a:r>
            <a:r>
              <a:rPr lang="ja-JP" altLang="ja-JP" sz="950" dirty="0" smtClean="0">
                <a:solidFill>
                  <a:srgbClr val="002060"/>
                </a:solidFill>
                <a:latin typeface="Meiryo UI" panose="020B0604030504040204" pitchFamily="50" charset="-128"/>
                <a:ea typeface="Meiryo UI" panose="020B0604030504040204" pitchFamily="50" charset="-128"/>
              </a:rPr>
              <a:t>停止</a:t>
            </a:r>
            <a:r>
              <a:rPr lang="ja-JP" altLang="en-US" sz="950" dirty="0">
                <a:solidFill>
                  <a:srgbClr val="002060"/>
                </a:solidFill>
                <a:latin typeface="Meiryo UI" panose="020B0604030504040204" pitchFamily="50" charset="-128"/>
                <a:ea typeface="Meiryo UI" panose="020B0604030504040204" pitchFamily="50" charset="-128"/>
              </a:rPr>
              <a:t>し</a:t>
            </a:r>
            <a:r>
              <a:rPr lang="ja-JP" altLang="ja-JP" sz="950" dirty="0" smtClean="0">
                <a:solidFill>
                  <a:schemeClr val="accent1">
                    <a:lumMod val="75000"/>
                  </a:schemeClr>
                </a:solidFill>
                <a:latin typeface="Meiryo UI" panose="020B0604030504040204" pitchFamily="50" charset="-128"/>
                <a:ea typeface="Meiryo UI" panose="020B0604030504040204" pitchFamily="50" charset="-128"/>
              </a:rPr>
              <a:t>、</a:t>
            </a:r>
            <a:r>
              <a:rPr lang="ja-JP" altLang="en-US" sz="950" dirty="0" smtClean="0">
                <a:solidFill>
                  <a:schemeClr val="accent1">
                    <a:lumMod val="75000"/>
                  </a:schemeClr>
                </a:solidFill>
                <a:latin typeface="Meiryo UI" panose="020B0604030504040204" pitchFamily="50" charset="-128"/>
                <a:ea typeface="Meiryo UI" panose="020B0604030504040204" pitchFamily="50" charset="-128"/>
              </a:rPr>
              <a:t>ま</a:t>
            </a:r>
            <a:r>
              <a:rPr lang="ja-JP" altLang="en-US" sz="950" dirty="0">
                <a:solidFill>
                  <a:schemeClr val="accent1">
                    <a:lumMod val="75000"/>
                  </a:schemeClr>
                </a:solidFill>
                <a:latin typeface="Meiryo UI" panose="020B0604030504040204" pitchFamily="50" charset="-128"/>
                <a:ea typeface="Meiryo UI" panose="020B0604030504040204" pitchFamily="50" charset="-128"/>
              </a:rPr>
              <a:t>た</a:t>
            </a:r>
            <a:r>
              <a:rPr lang="ja-JP" altLang="en-US" sz="950" dirty="0" smtClean="0">
                <a:solidFill>
                  <a:schemeClr val="accent1">
                    <a:lumMod val="75000"/>
                  </a:schemeClr>
                </a:solidFill>
                <a:latin typeface="Meiryo UI" panose="020B0604030504040204" pitchFamily="50" charset="-128"/>
                <a:ea typeface="Meiryo UI" panose="020B0604030504040204" pitchFamily="50" charset="-128"/>
              </a:rPr>
              <a:t>は</a:t>
            </a:r>
            <a:r>
              <a:rPr lang="ja-JP" altLang="ja-JP" sz="950" dirty="0" smtClean="0">
                <a:solidFill>
                  <a:srgbClr val="002060"/>
                </a:solidFill>
                <a:latin typeface="Meiryo UI" panose="020B0604030504040204" pitchFamily="50" charset="-128"/>
                <a:ea typeface="Meiryo UI" panose="020B0604030504040204" pitchFamily="50" charset="-128"/>
              </a:rPr>
              <a:t>出席</a:t>
            </a:r>
            <a:r>
              <a:rPr lang="ja-JP" altLang="ja-JP" sz="950" dirty="0">
                <a:solidFill>
                  <a:srgbClr val="002060"/>
                </a:solidFill>
                <a:latin typeface="Meiryo UI" panose="020B0604030504040204" pitchFamily="50" charset="-128"/>
                <a:ea typeface="Meiryo UI" panose="020B0604030504040204" pitchFamily="50" charset="-128"/>
              </a:rPr>
              <a:t>しなくてもよいと</a:t>
            </a:r>
            <a:r>
              <a:rPr lang="ja-JP" altLang="ja-JP" sz="950" dirty="0" smtClean="0">
                <a:solidFill>
                  <a:srgbClr val="002060"/>
                </a:solidFill>
                <a:latin typeface="Meiryo UI" panose="020B0604030504040204" pitchFamily="50" charset="-128"/>
                <a:ea typeface="Meiryo UI" panose="020B0604030504040204" pitchFamily="50" charset="-128"/>
              </a:rPr>
              <a:t>認めた</a:t>
            </a:r>
            <a:r>
              <a:rPr lang="ja-JP" altLang="en-US" sz="950" dirty="0" smtClean="0">
                <a:solidFill>
                  <a:srgbClr val="002060"/>
                </a:solidFill>
                <a:latin typeface="Meiryo UI" panose="020B0604030504040204" pitchFamily="50" charset="-128"/>
                <a:ea typeface="Meiryo UI" panose="020B0604030504040204" pitchFamily="50" charset="-128"/>
              </a:rPr>
              <a:t>場合をいいます。</a:t>
            </a:r>
            <a:endParaRPr lang="en-US" altLang="ja-JP" sz="950" dirty="0" smtClean="0">
              <a:solidFill>
                <a:srgbClr val="002060"/>
              </a:solidFill>
              <a:latin typeface="Meiryo UI" panose="020B0604030504040204" pitchFamily="50" charset="-128"/>
              <a:ea typeface="Meiryo UI" panose="020B0604030504040204" pitchFamily="50" charset="-128"/>
            </a:endParaRPr>
          </a:p>
        </p:txBody>
      </p:sp>
      <p:sp>
        <p:nvSpPr>
          <p:cNvPr id="25" name="正方形/長方形 24"/>
          <p:cNvSpPr/>
          <p:nvPr/>
        </p:nvSpPr>
        <p:spPr>
          <a:xfrm>
            <a:off x="-116897" y="5389311"/>
            <a:ext cx="6840540" cy="246221"/>
          </a:xfrm>
          <a:prstGeom prst="rect">
            <a:avLst/>
          </a:prstGeom>
        </p:spPr>
        <p:txBody>
          <a:bodyPr wrap="square">
            <a:spAutoFit/>
          </a:bodyPr>
          <a:lstStyle/>
          <a:p>
            <a:pPr marL="177800" indent="-177800" defTabSz="910552">
              <a:spcBef>
                <a:spcPts val="600"/>
              </a:spcBef>
              <a:defRPr/>
            </a:pPr>
            <a:r>
              <a:rPr lang="en-US" altLang="ja-JP" sz="1000" dirty="0">
                <a:solidFill>
                  <a:srgbClr val="002060"/>
                </a:solidFill>
                <a:latin typeface="メイリオ" panose="020B0604030504040204" pitchFamily="50" charset="-128"/>
                <a:ea typeface="メイリオ" panose="020B0604030504040204" pitchFamily="50" charset="-128"/>
              </a:rPr>
              <a:t> </a:t>
            </a:r>
            <a:r>
              <a:rPr lang="en-US" altLang="ja-JP" sz="1000" dirty="0" smtClean="0">
                <a:solidFill>
                  <a:srgbClr val="002060"/>
                </a:solidFill>
                <a:latin typeface="メイリオ" panose="020B0604030504040204" pitchFamily="50" charset="-128"/>
                <a:ea typeface="メイリオ" panose="020B0604030504040204" pitchFamily="50" charset="-128"/>
              </a:rPr>
              <a:t>   </a:t>
            </a:r>
            <a:r>
              <a:rPr lang="ja-JP" altLang="en-US" sz="800" dirty="0" smtClean="0">
                <a:latin typeface="メイリオ" panose="020B0604030504040204" pitchFamily="50" charset="-128"/>
                <a:ea typeface="メイリオ" panose="020B0604030504040204" pitchFamily="50" charset="-128"/>
              </a:rPr>
              <a:t> </a:t>
            </a:r>
            <a:r>
              <a:rPr lang="en-US" altLang="ja-JP" sz="850" dirty="0" smtClean="0">
                <a:solidFill>
                  <a:schemeClr val="accent1">
                    <a:lumMod val="50000"/>
                  </a:schemeClr>
                </a:solidFill>
                <a:latin typeface="メイリオ" panose="020B0604030504040204" pitchFamily="50" charset="-128"/>
                <a:ea typeface="メイリオ" panose="020B0604030504040204" pitchFamily="50" charset="-128"/>
              </a:rPr>
              <a:t>https</a:t>
            </a:r>
            <a:r>
              <a:rPr lang="en-US" altLang="ja-JP" sz="850" dirty="0">
                <a:solidFill>
                  <a:schemeClr val="accent1">
                    <a:lumMod val="50000"/>
                  </a:schemeClr>
                </a:solidFill>
                <a:latin typeface="メイリオ" panose="020B0604030504040204" pitchFamily="50" charset="-128"/>
                <a:ea typeface="メイリオ" panose="020B0604030504040204" pitchFamily="50" charset="-128"/>
              </a:rPr>
              <a:t>://</a:t>
            </a:r>
            <a:r>
              <a:rPr lang="en-US" altLang="ja-JP" sz="850" dirty="0" smtClean="0">
                <a:solidFill>
                  <a:schemeClr val="accent1">
                    <a:lumMod val="50000"/>
                  </a:schemeClr>
                </a:solidFill>
                <a:latin typeface="メイリオ" panose="020B0604030504040204" pitchFamily="50" charset="-128"/>
                <a:ea typeface="メイリオ" panose="020B0604030504040204" pitchFamily="50" charset="-128"/>
              </a:rPr>
              <a:t>www.mhlw.go.jp/stf/seisakunitsuite/bunya/koyou_roudou/koyou/kyufukin/pageL07_00002.html</a:t>
            </a:r>
            <a:endParaRPr lang="ja-JP" altLang="ja-JP" sz="850" u="sng" dirty="0">
              <a:solidFill>
                <a:schemeClr val="accent1">
                  <a:lumMod val="50000"/>
                </a:schemeClr>
              </a:solidFill>
              <a:latin typeface="メイリオ" panose="020B0604030504040204" pitchFamily="50" charset="-128"/>
              <a:ea typeface="メイリオ" panose="020B0604030504040204" pitchFamily="50" charset="-128"/>
            </a:endParaRPr>
          </a:p>
        </p:txBody>
      </p:sp>
      <p:sp>
        <p:nvSpPr>
          <p:cNvPr id="2" name="正方形/長方形 1"/>
          <p:cNvSpPr/>
          <p:nvPr/>
        </p:nvSpPr>
        <p:spPr>
          <a:xfrm>
            <a:off x="88169" y="5015816"/>
            <a:ext cx="6205434" cy="477054"/>
          </a:xfrm>
          <a:prstGeom prst="rect">
            <a:avLst/>
          </a:prstGeom>
        </p:spPr>
        <p:txBody>
          <a:bodyPr wrap="square">
            <a:spAutoFit/>
          </a:bodyPr>
          <a:lstStyle/>
          <a:p>
            <a:pPr marL="180000" indent="-180000" algn="just" defTabSz="910552">
              <a:lnSpc>
                <a:spcPts val="1500"/>
              </a:lnSpc>
              <a:defRPr/>
            </a:pPr>
            <a:r>
              <a:rPr lang="ja-JP" altLang="en-US" sz="1100" dirty="0" smtClean="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その他の支給要件や具体的</a:t>
            </a:r>
            <a:r>
              <a:rPr lang="ja-JP" altLang="en-US"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な手続きは厚生労働省ホームページにて確認ください。</a:t>
            </a:r>
            <a:endParaRPr lang="en-US" altLang="ja-JP"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endParaRPr>
          </a:p>
          <a:p>
            <a:pPr marL="180000" indent="-180000" algn="just" defTabSz="910552">
              <a:lnSpc>
                <a:spcPts val="1500"/>
              </a:lnSpc>
              <a:defRPr/>
            </a:pPr>
            <a:r>
              <a:rPr lang="ja-JP" altLang="en-US" sz="1100" dirty="0" smtClean="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申</a:t>
            </a:r>
            <a:r>
              <a:rPr lang="ja-JP" altLang="en-US"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請書は、厚生労働省</a:t>
            </a:r>
            <a:r>
              <a:rPr lang="en-US" altLang="ja-JP"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HP</a:t>
            </a:r>
            <a:r>
              <a:rPr lang="ja-JP" altLang="en-US"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から印刷してください</a:t>
            </a:r>
            <a:r>
              <a:rPr lang="ja-JP" altLang="en-US" sz="1100" dirty="0" smtClean="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rPr>
              <a:t>。</a:t>
            </a:r>
            <a:endParaRPr lang="en-US" altLang="ja-JP" sz="1100" dirty="0">
              <a:solidFill>
                <a:schemeClr val="accent1">
                  <a:lumMod val="50000"/>
                </a:schemeClr>
              </a:solidFill>
              <a:latin typeface="Meiryo UI" panose="020B0604030504040204" pitchFamily="50" charset="-128"/>
              <a:ea typeface="Meiryo UI" panose="020B0604030504040204" pitchFamily="50" charset="-128"/>
              <a:cs typeface="メイリオ" panose="020B0604030504040204" pitchFamily="50" charset="-128"/>
            </a:endParaRPr>
          </a:p>
        </p:txBody>
      </p:sp>
      <p:sp>
        <p:nvSpPr>
          <p:cNvPr id="26" name="正方形/長方形 25"/>
          <p:cNvSpPr/>
          <p:nvPr/>
        </p:nvSpPr>
        <p:spPr>
          <a:xfrm>
            <a:off x="4301357" y="5625513"/>
            <a:ext cx="1104645" cy="193289"/>
          </a:xfrm>
          <a:prstGeom prst="rect">
            <a:avLst/>
          </a:prstGeom>
          <a:ln w="12700">
            <a:solidFill>
              <a:schemeClr val="accent1"/>
            </a:solidFill>
          </a:ln>
        </p:spPr>
        <p:style>
          <a:lnRef idx="2">
            <a:schemeClr val="accent6"/>
          </a:lnRef>
          <a:fillRef idx="1">
            <a:schemeClr val="lt1"/>
          </a:fillRef>
          <a:effectRef idx="0">
            <a:schemeClr val="accent6"/>
          </a:effectRef>
          <a:fontRef idx="minor">
            <a:schemeClr val="dk1"/>
          </a:fontRef>
        </p:style>
        <p:txBody>
          <a:bodyPr rIns="0" rtlCol="0" anchor="ctr"/>
          <a:lstStyle/>
          <a:p>
            <a:pPr marL="0" marR="0" lvl="0" indent="0" defTabSz="914400" rtl="0" eaLnBrk="1" fontAlgn="auto" latinLnBrk="0" hangingPunct="1">
              <a:lnSpc>
                <a:spcPct val="100000"/>
              </a:lnSpc>
              <a:spcBef>
                <a:spcPts val="0"/>
              </a:spcBef>
              <a:spcAft>
                <a:spcPts val="0"/>
              </a:spcAft>
              <a:buClrTx/>
              <a:buSzTx/>
              <a:buFontTx/>
              <a:buNone/>
              <a:tabLst/>
              <a:defRPr/>
            </a:pPr>
            <a:r>
              <a:rPr kumimoji="1" lang="ja-JP" altLang="en-US" sz="800" b="0" i="0" u="none" strike="noStrike" kern="1200" cap="none" spc="0" normalizeH="0" baseline="0" noProof="0" dirty="0" smtClean="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rPr>
              <a:t>新型コロナ</a:t>
            </a:r>
            <a:r>
              <a:rPr lang="ja-JP" altLang="en-US" sz="800" dirty="0">
                <a:solidFill>
                  <a:prstClr val="black"/>
                </a:solidFill>
                <a:latin typeface="Meiryo UI" panose="020B0604030504040204" pitchFamily="50" charset="-128"/>
                <a:ea typeface="Meiryo UI" panose="020B0604030504040204" pitchFamily="50" charset="-128"/>
                <a:cs typeface="Meiryo UI" panose="020B0604030504040204" pitchFamily="50" charset="-128"/>
              </a:rPr>
              <a:t> </a:t>
            </a:r>
            <a:r>
              <a:rPr lang="ja-JP" altLang="en-US" sz="800" dirty="0" smtClean="0">
                <a:solidFill>
                  <a:prstClr val="black"/>
                </a:solidFill>
                <a:latin typeface="Meiryo UI" panose="020B0604030504040204" pitchFamily="50" charset="-128"/>
                <a:ea typeface="Meiryo UI" panose="020B0604030504040204" pitchFamily="50" charset="-128"/>
                <a:cs typeface="Meiryo UI" panose="020B0604030504040204" pitchFamily="50" charset="-128"/>
              </a:rPr>
              <a:t>休暇支援</a:t>
            </a:r>
            <a:endParaRPr kumimoji="1" lang="ja-JP" altLang="en-US" sz="8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eiryo UI" panose="020B0604030504040204" pitchFamily="50" charset="-128"/>
            </a:endParaRPr>
          </a:p>
        </p:txBody>
      </p:sp>
      <p:sp>
        <p:nvSpPr>
          <p:cNvPr id="27" name="角丸四角形 26"/>
          <p:cNvSpPr/>
          <p:nvPr/>
        </p:nvSpPr>
        <p:spPr>
          <a:xfrm>
            <a:off x="5396477" y="5625105"/>
            <a:ext cx="443973" cy="192400"/>
          </a:xfrm>
          <a:prstGeom prst="roundRect">
            <a:avLst/>
          </a:prstGeom>
          <a:solidFill>
            <a:schemeClr val="accent1"/>
          </a:solidFill>
          <a:ln>
            <a:solidFill>
              <a:schemeClr val="accent1"/>
            </a:solidFill>
          </a:ln>
        </p:spPr>
        <p:style>
          <a:lnRef idx="2">
            <a:schemeClr val="accent6"/>
          </a:lnRef>
          <a:fillRef idx="1">
            <a:schemeClr val="lt1"/>
          </a:fillRef>
          <a:effectRef idx="0">
            <a:schemeClr val="accent6"/>
          </a:effectRef>
          <a:fontRef idx="minor">
            <a:schemeClr val="dk1"/>
          </a:fontRef>
        </p:style>
        <p:txBody>
          <a:bodyPr lIns="0" rIns="0" rtlCol="0" anchor="ct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050" b="1" i="0" u="none" strike="noStrike" kern="1200" cap="none" spc="0" normalizeH="0" baseline="0" noProof="0" dirty="0">
                <a:ln>
                  <a:noFill/>
                </a:ln>
                <a:solidFill>
                  <a:prstClr val="white"/>
                </a:solidFill>
                <a:effectLst/>
                <a:uLnTx/>
                <a:uFillTx/>
                <a:latin typeface="Meiryo UI" panose="020B0604030504040204" pitchFamily="50" charset="-128"/>
                <a:ea typeface="Meiryo UI" panose="020B0604030504040204" pitchFamily="50" charset="-128"/>
                <a:cs typeface="Meiryo UI" panose="020B0604030504040204" pitchFamily="50" charset="-128"/>
              </a:rPr>
              <a:t>検 索</a:t>
            </a:r>
          </a:p>
        </p:txBody>
      </p:sp>
      <p:pic>
        <p:nvPicPr>
          <p:cNvPr id="29" name="図 28"/>
          <p:cNvPicPr>
            <a:picLocks noChangeAspect="1"/>
          </p:cNvPicPr>
          <p:nvPr/>
        </p:nvPicPr>
        <p:blipFill>
          <a:blip r:embed="rId2"/>
          <a:stretch>
            <a:fillRect/>
          </a:stretch>
        </p:blipFill>
        <p:spPr>
          <a:xfrm>
            <a:off x="5890338" y="5049398"/>
            <a:ext cx="708181" cy="681918"/>
          </a:xfrm>
          <a:prstGeom prst="rect">
            <a:avLst/>
          </a:prstGeom>
        </p:spPr>
      </p:pic>
      <p:sp>
        <p:nvSpPr>
          <p:cNvPr id="31" name="角丸四角形 30"/>
          <p:cNvSpPr/>
          <p:nvPr/>
        </p:nvSpPr>
        <p:spPr>
          <a:xfrm>
            <a:off x="27295" y="296562"/>
            <a:ext cx="6804617" cy="5669115"/>
          </a:xfrm>
          <a:prstGeom prst="roundRect">
            <a:avLst>
              <a:gd name="adj" fmla="val 2600"/>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0" name="正方形/長方形 29"/>
          <p:cNvSpPr/>
          <p:nvPr/>
        </p:nvSpPr>
        <p:spPr>
          <a:xfrm>
            <a:off x="140943" y="124849"/>
            <a:ext cx="1682839" cy="27231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36000" bIns="0" rtlCol="0" anchor="ctr"/>
          <a:lstStyle/>
          <a:p>
            <a:pPr algn="ctr"/>
            <a:r>
              <a:rPr lang="ja-JP" altLang="en-US" sz="1500" b="1" dirty="0" smtClean="0">
                <a:latin typeface="メイリオ" panose="020B0604030504040204" pitchFamily="50" charset="-128"/>
                <a:ea typeface="メイリオ" panose="020B0604030504040204" pitchFamily="50" charset="-128"/>
              </a:rPr>
              <a:t>主な支給</a:t>
            </a:r>
            <a:r>
              <a:rPr lang="ja-JP" altLang="en-US" sz="1500" b="1" dirty="0">
                <a:latin typeface="メイリオ" panose="020B0604030504040204" pitchFamily="50" charset="-128"/>
                <a:ea typeface="メイリオ" panose="020B0604030504040204" pitchFamily="50" charset="-128"/>
              </a:rPr>
              <a:t>要件</a:t>
            </a:r>
            <a:endParaRPr kumimoji="1" lang="ja-JP" altLang="en-US" sz="1500" b="1" dirty="0">
              <a:latin typeface="メイリオ" panose="020B0604030504040204" pitchFamily="50" charset="-128"/>
              <a:ea typeface="メイリオ" panose="020B0604030504040204" pitchFamily="50" charset="-128"/>
            </a:endParaRPr>
          </a:p>
        </p:txBody>
      </p:sp>
      <p:sp>
        <p:nvSpPr>
          <p:cNvPr id="33" name="正方形/長方形 32"/>
          <p:cNvSpPr/>
          <p:nvPr/>
        </p:nvSpPr>
        <p:spPr>
          <a:xfrm>
            <a:off x="116999" y="6081701"/>
            <a:ext cx="6606643" cy="314155"/>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tIns="36000" bIns="0" rtlCol="0" anchor="ctr"/>
          <a:lstStyle/>
          <a:p>
            <a:pPr algn="ctr"/>
            <a:r>
              <a:rPr lang="ja-JP" altLang="en-US" sz="1500" b="1" dirty="0" smtClean="0">
                <a:latin typeface="メイリオ" panose="020B0604030504040204" pitchFamily="50" charset="-128"/>
                <a:ea typeface="メイリオ" panose="020B0604030504040204" pitchFamily="50" charset="-128"/>
              </a:rPr>
              <a:t>小学校休業等対応助成金に係る特別相談窓口</a:t>
            </a:r>
            <a:endParaRPr kumimoji="1" lang="ja-JP" altLang="en-US" sz="1500" b="1" dirty="0">
              <a:latin typeface="メイリオ" panose="020B0604030504040204" pitchFamily="50" charset="-128"/>
              <a:ea typeface="メイリオ" panose="020B0604030504040204" pitchFamily="50" charset="-128"/>
            </a:endParaRPr>
          </a:p>
        </p:txBody>
      </p:sp>
      <p:graphicFrame>
        <p:nvGraphicFramePr>
          <p:cNvPr id="5" name="表 4"/>
          <p:cNvGraphicFramePr>
            <a:graphicFrameLocks noGrp="1"/>
          </p:cNvGraphicFramePr>
          <p:nvPr>
            <p:extLst>
              <p:ext uri="{D42A27DB-BD31-4B8C-83A1-F6EECF244321}">
                <p14:modId xmlns:p14="http://schemas.microsoft.com/office/powerpoint/2010/main" val="2970133436"/>
              </p:ext>
            </p:extLst>
          </p:nvPr>
        </p:nvGraphicFramePr>
        <p:xfrm>
          <a:off x="117000" y="6444969"/>
          <a:ext cx="6624000" cy="2858127"/>
        </p:xfrm>
        <a:graphic>
          <a:graphicData uri="http://schemas.openxmlformats.org/drawingml/2006/table">
            <a:tbl>
              <a:tblPr firstRow="1" bandRow="1">
                <a:tableStyleId>{5C22544A-7EE6-4342-B048-85BDC9FD1C3A}</a:tableStyleId>
              </a:tblPr>
              <a:tblGrid>
                <a:gridCol w="648000">
                  <a:extLst>
                    <a:ext uri="{9D8B030D-6E8A-4147-A177-3AD203B41FA5}">
                      <a16:colId xmlns:a16="http://schemas.microsoft.com/office/drawing/2014/main" val="2413558809"/>
                    </a:ext>
                  </a:extLst>
                </a:gridCol>
                <a:gridCol w="1008000">
                  <a:extLst>
                    <a:ext uri="{9D8B030D-6E8A-4147-A177-3AD203B41FA5}">
                      <a16:colId xmlns:a16="http://schemas.microsoft.com/office/drawing/2014/main" val="3843574515"/>
                    </a:ext>
                  </a:extLst>
                </a:gridCol>
                <a:gridCol w="648000">
                  <a:extLst>
                    <a:ext uri="{9D8B030D-6E8A-4147-A177-3AD203B41FA5}">
                      <a16:colId xmlns:a16="http://schemas.microsoft.com/office/drawing/2014/main" val="692444146"/>
                    </a:ext>
                  </a:extLst>
                </a:gridCol>
                <a:gridCol w="1008000">
                  <a:extLst>
                    <a:ext uri="{9D8B030D-6E8A-4147-A177-3AD203B41FA5}">
                      <a16:colId xmlns:a16="http://schemas.microsoft.com/office/drawing/2014/main" val="2707716957"/>
                    </a:ext>
                  </a:extLst>
                </a:gridCol>
                <a:gridCol w="648000">
                  <a:extLst>
                    <a:ext uri="{9D8B030D-6E8A-4147-A177-3AD203B41FA5}">
                      <a16:colId xmlns:a16="http://schemas.microsoft.com/office/drawing/2014/main" val="2952114364"/>
                    </a:ext>
                  </a:extLst>
                </a:gridCol>
                <a:gridCol w="1008000">
                  <a:extLst>
                    <a:ext uri="{9D8B030D-6E8A-4147-A177-3AD203B41FA5}">
                      <a16:colId xmlns:a16="http://schemas.microsoft.com/office/drawing/2014/main" val="3317637325"/>
                    </a:ext>
                  </a:extLst>
                </a:gridCol>
                <a:gridCol w="648000">
                  <a:extLst>
                    <a:ext uri="{9D8B030D-6E8A-4147-A177-3AD203B41FA5}">
                      <a16:colId xmlns:a16="http://schemas.microsoft.com/office/drawing/2014/main" val="3489596168"/>
                    </a:ext>
                  </a:extLst>
                </a:gridCol>
                <a:gridCol w="1008000">
                  <a:extLst>
                    <a:ext uri="{9D8B030D-6E8A-4147-A177-3AD203B41FA5}">
                      <a16:colId xmlns:a16="http://schemas.microsoft.com/office/drawing/2014/main" val="3212809789"/>
                    </a:ext>
                  </a:extLst>
                </a:gridCol>
              </a:tblGrid>
              <a:tr h="251533">
                <a:tc>
                  <a:txBody>
                    <a:bodyPr/>
                    <a:lstStyle/>
                    <a:p>
                      <a:pPr algn="ctr"/>
                      <a:r>
                        <a:rPr kumimoji="1" lang="ja-JP" altLang="en-US" sz="900" dirty="0" smtClean="0">
                          <a:latin typeface="Meiryo UI" panose="020B0604030504040204" pitchFamily="50" charset="-128"/>
                          <a:ea typeface="Meiryo UI" panose="020B0604030504040204" pitchFamily="50" charset="-128"/>
                        </a:rPr>
                        <a:t>都道府県</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電話番号</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都道府県</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電話番号</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都道府県</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電話番号</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都道府県</a:t>
                      </a:r>
                      <a:endParaRPr kumimoji="1" lang="ja-JP" altLang="en-US" sz="900" dirty="0">
                        <a:latin typeface="Meiryo UI" panose="020B0604030504040204" pitchFamily="50" charset="-128"/>
                        <a:ea typeface="Meiryo UI" panose="020B0604030504040204" pitchFamily="50" charset="-128"/>
                      </a:endParaRPr>
                    </a:p>
                  </a:txBody>
                  <a:tcPr/>
                </a:tc>
                <a:tc>
                  <a:txBody>
                    <a:bodyPr/>
                    <a:lstStyle/>
                    <a:p>
                      <a:pPr algn="ctr"/>
                      <a:r>
                        <a:rPr kumimoji="1" lang="ja-JP" altLang="en-US" sz="900" dirty="0" smtClean="0">
                          <a:latin typeface="Meiryo UI" panose="020B0604030504040204" pitchFamily="50" charset="-128"/>
                          <a:ea typeface="Meiryo UI" panose="020B0604030504040204" pitchFamily="50" charset="-128"/>
                        </a:rPr>
                        <a:t>電話番号</a:t>
                      </a:r>
                      <a:endParaRPr kumimoji="1" lang="ja-JP" altLang="en-US" sz="900"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654129582"/>
                  </a:ext>
                </a:extLst>
              </a:tr>
              <a:tr h="216000">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北海道</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011-709-2715 </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東　京</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03-6867-0211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滋　賀</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077-522-6648</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香　川</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087-811-8924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1932333567"/>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青　森</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017-734-4211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神奈川</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045‐211‐7380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京　都</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075-241-0504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愛　媛</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089-935-5222</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266931448"/>
                  </a:ext>
                </a:extLst>
              </a:tr>
              <a:tr h="306241">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岩　手</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019-604-3010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新　潟</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025-288-3501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大　阪</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06-7660-0072</a:t>
                      </a:r>
                    </a:p>
                    <a:p>
                      <a:pPr marL="0" marR="0" lvl="0" indent="0" algn="ctr" defTabSz="514350" rtl="0" eaLnBrk="1" fontAlgn="ctr" latinLnBrk="0" hangingPunct="1">
                        <a:lnSpc>
                          <a:spcPct val="100000"/>
                        </a:lnSpc>
                        <a:spcBef>
                          <a:spcPts val="0"/>
                        </a:spcBef>
                        <a:spcAft>
                          <a:spcPts val="0"/>
                        </a:spcAft>
                        <a:buClrTx/>
                        <a:buSzTx/>
                        <a:buFontTx/>
                        <a:buNone/>
                        <a:tabLst/>
                        <a:defRPr/>
                      </a:pPr>
                      <a:r>
                        <a:rPr kumimoji="1" lang="en-US" altLang="ja-JP" sz="900" b="0" i="0" u="none" strike="noStrike" kern="1200" cap="none" spc="0" normalizeH="0" baseline="0" noProof="0" dirty="0" smtClean="0">
                          <a:ln>
                            <a:noFill/>
                          </a:ln>
                          <a:solidFill>
                            <a:srgbClr val="000000"/>
                          </a:solidFill>
                          <a:effectLst/>
                          <a:uLnTx/>
                          <a:uFillTx/>
                          <a:latin typeface="Meiryo UI" panose="020B0604030504040204" pitchFamily="50" charset="-128"/>
                          <a:ea typeface="Meiryo UI" panose="020B0604030504040204" pitchFamily="50" charset="-128"/>
                          <a:cs typeface="+mn-cs"/>
                        </a:rPr>
                        <a:t>06-6949-6494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高　知</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088-885-6041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309403471"/>
                  </a:ext>
                </a:extLst>
              </a:tr>
              <a:tr h="301840">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宮　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022-299-8834</a:t>
                      </a:r>
                      <a:br>
                        <a:rPr lang="en-US" altLang="ja-JP" sz="900" u="none" strike="noStrike" dirty="0">
                          <a:effectLst/>
                          <a:latin typeface="Meiryo UI" panose="020B0604030504040204" pitchFamily="50" charset="-128"/>
                          <a:ea typeface="Meiryo UI" panose="020B0604030504040204" pitchFamily="50" charset="-128"/>
                        </a:rPr>
                      </a:br>
                      <a:r>
                        <a:rPr lang="en-US" altLang="ja-JP" sz="900" u="none" strike="noStrike" dirty="0">
                          <a:effectLst/>
                          <a:latin typeface="Meiryo UI" panose="020B0604030504040204" pitchFamily="50" charset="-128"/>
                          <a:ea typeface="Meiryo UI" panose="020B0604030504040204" pitchFamily="50" charset="-128"/>
                        </a:rPr>
                        <a:t>022-299-8844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富　山</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076-432-2740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兵　庫</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078-367-0850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福　岡</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092-411-4764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225772486"/>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秋　田</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018-862-6684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石　川</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076-265-4429</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奈　良</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0742-32-0210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佐　賀</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0952-32-7218</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732941930"/>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山　形</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023-624-8228</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福　井</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0776-22-3947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和歌山</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073-488-1170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長　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095-801-0050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4124217763"/>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福　島</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024-536-2777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山　梨</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055-225-2851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鳥　取</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0857-29-1701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熊　本</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096-352-3865</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2963991642"/>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茨　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029-277-8295</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長　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026-223-0551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島　根</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0852-20-7007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大　分</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097-532-4025</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966683625"/>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栃　木</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028-633-2795</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岐　阜</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058-245-8124</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岡　山</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smtClean="0">
                          <a:effectLst/>
                          <a:latin typeface="Meiryo UI" panose="020B0604030504040204" pitchFamily="50" charset="-128"/>
                          <a:ea typeface="Meiryo UI" panose="020B0604030504040204" pitchFamily="50" charset="-128"/>
                        </a:rPr>
                        <a:t>086-224-7639</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宮　崎</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0985-38-8821</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2570871012"/>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群　馬</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027-896-4739</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静　岡</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054-252-1212</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広　島</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082-221-9247</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鹿児島</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099-223-8239</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113180507"/>
                  </a:ext>
                </a:extLst>
              </a:tr>
              <a:tr h="198057">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埼　玉</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048-600-6210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愛　知</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052-857-0313</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山　口</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smtClean="0">
                          <a:effectLst/>
                          <a:latin typeface="Meiryo UI" panose="020B0604030504040204" pitchFamily="50" charset="-128"/>
                          <a:ea typeface="Meiryo UI" panose="020B0604030504040204" pitchFamily="50" charset="-128"/>
                        </a:rPr>
                        <a:t>083-995-0390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沖　縄</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098-868-4380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extLst>
                  <a:ext uri="{0D108BD9-81ED-4DB2-BD59-A6C34878D82A}">
                    <a16:rowId xmlns:a16="http://schemas.microsoft.com/office/drawing/2014/main" val="3836114985"/>
                  </a:ext>
                </a:extLst>
              </a:tr>
              <a:tr h="198057">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kumimoji="1" lang="ja-JP" altLang="en-US" sz="800" dirty="0" smtClean="0">
                          <a:solidFill>
                            <a:schemeClr val="bg1"/>
                          </a:solidFill>
                          <a:latin typeface="Meiryo UI" panose="020B0604030504040204" pitchFamily="50" charset="-128"/>
                          <a:ea typeface="Meiryo UI" panose="020B0604030504040204" pitchFamily="50" charset="-128"/>
                        </a:rPr>
                        <a:t>千　葉</a:t>
                      </a:r>
                      <a:endParaRPr kumimoji="1" lang="ja-JP" altLang="en-US" sz="800" b="1" dirty="0" smtClean="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043-306-1860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marL="0" marR="0" lvl="0" indent="0" algn="ctr" defTabSz="514350" rtl="0" eaLnBrk="1" fontAlgn="auto" latinLnBrk="0" hangingPunct="1">
                        <a:lnSpc>
                          <a:spcPct val="100000"/>
                        </a:lnSpc>
                        <a:spcBef>
                          <a:spcPts val="0"/>
                        </a:spcBef>
                        <a:spcAft>
                          <a:spcPts val="0"/>
                        </a:spcAft>
                        <a:buClrTx/>
                        <a:buSzTx/>
                        <a:buFontTx/>
                        <a:buNone/>
                        <a:tabLst/>
                        <a:defRPr/>
                      </a:pPr>
                      <a:r>
                        <a:rPr kumimoji="1" lang="ja-JP" altLang="en-US" sz="800" dirty="0" smtClean="0">
                          <a:solidFill>
                            <a:schemeClr val="bg1"/>
                          </a:solidFill>
                          <a:latin typeface="Meiryo UI" panose="020B0604030504040204" pitchFamily="50" charset="-128"/>
                          <a:ea typeface="Meiryo UI" panose="020B0604030504040204" pitchFamily="50" charset="-128"/>
                        </a:rPr>
                        <a:t>三　重</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059-226-2110</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a:txBody>
                    <a:bodyPr/>
                    <a:lstStyle/>
                    <a:p>
                      <a:pPr algn="ctr"/>
                      <a:r>
                        <a:rPr kumimoji="1" lang="ja-JP" altLang="en-US" sz="800" dirty="0" smtClean="0">
                          <a:solidFill>
                            <a:schemeClr val="bg1"/>
                          </a:solidFill>
                          <a:latin typeface="Meiryo UI" panose="020B0604030504040204" pitchFamily="50" charset="-128"/>
                          <a:ea typeface="Meiryo UI" panose="020B0604030504040204" pitchFamily="50" charset="-128"/>
                        </a:rPr>
                        <a:t>徳　島</a:t>
                      </a:r>
                      <a:endParaRPr kumimoji="1" lang="ja-JP" altLang="en-US" sz="800" b="1" dirty="0">
                        <a:solidFill>
                          <a:schemeClr val="bg1"/>
                        </a:solidFill>
                        <a:latin typeface="Meiryo UI" panose="020B0604030504040204" pitchFamily="50" charset="-128"/>
                        <a:ea typeface="Meiryo UI" panose="020B0604030504040204" pitchFamily="50" charset="-128"/>
                      </a:endParaRPr>
                    </a:p>
                  </a:txBody>
                  <a:tcPr marL="0" marR="0" marT="0" marB="0" anchor="ctr">
                    <a:solidFill>
                      <a:schemeClr val="accent1"/>
                    </a:solidFill>
                  </a:tcPr>
                </a:tc>
                <a:tc>
                  <a:txBody>
                    <a:bodyPr/>
                    <a:lstStyle/>
                    <a:p>
                      <a:pPr algn="ctr" fontAlgn="ctr"/>
                      <a:r>
                        <a:rPr lang="en-US" altLang="ja-JP" sz="900" u="none" strike="noStrike" dirty="0">
                          <a:effectLst/>
                          <a:latin typeface="Meiryo UI" panose="020B0604030504040204" pitchFamily="50" charset="-128"/>
                          <a:ea typeface="Meiryo UI" panose="020B0604030504040204" pitchFamily="50" charset="-128"/>
                        </a:rPr>
                        <a:t>088-652-2718</a:t>
                      </a:r>
                      <a:endParaRPr lang="en-US" altLang="ja-JP" sz="900" b="0" i="0" u="none" strike="noStrike" dirty="0">
                        <a:solidFill>
                          <a:srgbClr val="000000"/>
                        </a:solidFill>
                        <a:effectLst/>
                        <a:latin typeface="Meiryo UI" panose="020B0604030504040204" pitchFamily="50" charset="-128"/>
                        <a:ea typeface="Meiryo UI" panose="020B0604030504040204" pitchFamily="50" charset="-128"/>
                      </a:endParaRPr>
                    </a:p>
                  </a:txBody>
                  <a:tcPr marL="0" marR="0" marT="0" marB="0" anchor="ctr"/>
                </a:tc>
                <a:tc gridSpan="2">
                  <a:txBody>
                    <a:bodyPr/>
                    <a:lstStyle/>
                    <a:p>
                      <a:pPr algn="ctr"/>
                      <a:endParaRPr kumimoji="1" lang="ja-JP" altLang="en-US" sz="800" b="1" dirty="0">
                        <a:latin typeface="Meiryo UI" panose="020B0604030504040204" pitchFamily="50" charset="-128"/>
                        <a:ea typeface="Meiryo UI" panose="020B0604030504040204" pitchFamily="50" charset="-128"/>
                      </a:endParaRPr>
                    </a:p>
                  </a:txBody>
                  <a:tcPr marL="0" marR="0" marT="0" marB="0" anchor="ctr"/>
                </a:tc>
                <a:tc hMerge="1">
                  <a:txBody>
                    <a:bodyPr/>
                    <a:lstStyle/>
                    <a:p>
                      <a:endParaRPr kumimoji="1" lang="ja-JP" altLang="en-US" sz="900" b="1" dirty="0">
                        <a:latin typeface="Meiryo UI" panose="020B0604030504040204" pitchFamily="50" charset="-128"/>
                        <a:ea typeface="Meiryo UI" panose="020B0604030504040204" pitchFamily="50" charset="-128"/>
                      </a:endParaRPr>
                    </a:p>
                  </a:txBody>
                  <a:tcPr/>
                </a:tc>
                <a:extLst>
                  <a:ext uri="{0D108BD9-81ED-4DB2-BD59-A6C34878D82A}">
                    <a16:rowId xmlns:a16="http://schemas.microsoft.com/office/drawing/2014/main" val="3110816424"/>
                  </a:ext>
                </a:extLst>
              </a:tr>
            </a:tbl>
          </a:graphicData>
        </a:graphic>
      </p:graphicFrame>
      <p:grpSp>
        <p:nvGrpSpPr>
          <p:cNvPr id="8" name="グループ化 7"/>
          <p:cNvGrpSpPr/>
          <p:nvPr/>
        </p:nvGrpSpPr>
        <p:grpSpPr>
          <a:xfrm>
            <a:off x="1240060" y="9429030"/>
            <a:ext cx="4408227" cy="302272"/>
            <a:chOff x="178186" y="9423088"/>
            <a:chExt cx="4408227" cy="302272"/>
          </a:xfrm>
        </p:grpSpPr>
        <p:sp>
          <p:nvSpPr>
            <p:cNvPr id="6" name="正方形/長方形 5"/>
            <p:cNvSpPr/>
            <p:nvPr/>
          </p:nvSpPr>
          <p:spPr>
            <a:xfrm>
              <a:off x="178186" y="9423088"/>
              <a:ext cx="4408227" cy="3022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b="1" dirty="0" smtClean="0">
                  <a:solidFill>
                    <a:schemeClr val="tx1"/>
                  </a:solidFill>
                  <a:latin typeface="Meiryo UI" panose="020B0604030504040204" pitchFamily="50" charset="-128"/>
                  <a:ea typeface="Meiryo UI" panose="020B0604030504040204" pitchFamily="50" charset="-128"/>
                </a:rPr>
                <a:t>厚生労働省　　都道府県労働局雇用環境・均等部（室）</a:t>
              </a:r>
              <a:endParaRPr kumimoji="1" lang="ja-JP" altLang="en-US" sz="1200" b="1" dirty="0">
                <a:solidFill>
                  <a:schemeClr val="tx1"/>
                </a:solidFill>
                <a:latin typeface="Meiryo UI" panose="020B0604030504040204" pitchFamily="50" charset="-128"/>
                <a:ea typeface="Meiryo UI" panose="020B0604030504040204" pitchFamily="50" charset="-128"/>
              </a:endParaRPr>
            </a:p>
          </p:txBody>
        </p:sp>
        <p:pic>
          <p:nvPicPr>
            <p:cNvPr id="7" name="図 6"/>
            <p:cNvPicPr>
              <a:picLocks noChangeAspect="1"/>
            </p:cNvPicPr>
            <p:nvPr/>
          </p:nvPicPr>
          <p:blipFill rotWithShape="1">
            <a:blip r:embed="rId3"/>
            <a:srcRect t="3763" r="66817"/>
            <a:stretch/>
          </p:blipFill>
          <p:spPr>
            <a:xfrm>
              <a:off x="246966" y="9427558"/>
              <a:ext cx="287620" cy="293332"/>
            </a:xfrm>
            <a:prstGeom prst="rect">
              <a:avLst/>
            </a:prstGeom>
          </p:spPr>
        </p:pic>
      </p:grpSp>
      <p:sp>
        <p:nvSpPr>
          <p:cNvPr id="32" name="正方形/長方形 31"/>
          <p:cNvSpPr/>
          <p:nvPr/>
        </p:nvSpPr>
        <p:spPr>
          <a:xfrm>
            <a:off x="205265" y="9294843"/>
            <a:ext cx="6447469" cy="28928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lIns="36000" rIns="36000" rtlCol="0" anchor="ctr"/>
          <a:lstStyle/>
          <a:p>
            <a:pPr algn="ctr"/>
            <a:r>
              <a:rPr kumimoji="1" lang="ja-JP" altLang="en-US" sz="1000" b="1" dirty="0" smtClean="0">
                <a:solidFill>
                  <a:schemeClr val="tx1"/>
                </a:solidFill>
                <a:latin typeface="Meiryo UI" panose="020B0604030504040204" pitchFamily="50" charset="-128"/>
                <a:ea typeface="Meiryo UI" panose="020B0604030504040204" pitchFamily="50" charset="-128"/>
              </a:rPr>
              <a:t>受付時間　</a:t>
            </a:r>
            <a:r>
              <a:rPr kumimoji="1" lang="en-US" altLang="ja-JP" sz="1000" b="1" dirty="0" smtClean="0">
                <a:solidFill>
                  <a:schemeClr val="tx1"/>
                </a:solidFill>
                <a:latin typeface="Meiryo UI" panose="020B0604030504040204" pitchFamily="50" charset="-128"/>
                <a:ea typeface="Meiryo UI" panose="020B0604030504040204" pitchFamily="50" charset="-128"/>
              </a:rPr>
              <a:t>8</a:t>
            </a:r>
            <a:r>
              <a:rPr kumimoji="1" lang="ja-JP" altLang="en-US" sz="1000" b="1" dirty="0" smtClean="0">
                <a:solidFill>
                  <a:schemeClr val="tx1"/>
                </a:solidFill>
                <a:latin typeface="Meiryo UI" panose="020B0604030504040204" pitchFamily="50" charset="-128"/>
                <a:ea typeface="Meiryo UI" panose="020B0604030504040204" pitchFamily="50" charset="-128"/>
              </a:rPr>
              <a:t>時</a:t>
            </a:r>
            <a:r>
              <a:rPr kumimoji="1" lang="en-US" altLang="ja-JP" sz="1000" b="1" dirty="0" smtClean="0">
                <a:solidFill>
                  <a:schemeClr val="tx1"/>
                </a:solidFill>
                <a:latin typeface="Meiryo UI" panose="020B0604030504040204" pitchFamily="50" charset="-128"/>
                <a:ea typeface="Meiryo UI" panose="020B0604030504040204" pitchFamily="50" charset="-128"/>
              </a:rPr>
              <a:t>30</a:t>
            </a:r>
            <a:r>
              <a:rPr kumimoji="1" lang="ja-JP" altLang="en-US" sz="1000" b="1" dirty="0" smtClean="0">
                <a:solidFill>
                  <a:schemeClr val="tx1"/>
                </a:solidFill>
                <a:latin typeface="Meiryo UI" panose="020B0604030504040204" pitchFamily="50" charset="-128"/>
                <a:ea typeface="Meiryo UI" panose="020B0604030504040204" pitchFamily="50" charset="-128"/>
              </a:rPr>
              <a:t>分～</a:t>
            </a:r>
            <a:r>
              <a:rPr kumimoji="1" lang="en-US" altLang="ja-JP" sz="1000" b="1" dirty="0" smtClean="0">
                <a:solidFill>
                  <a:schemeClr val="tx1"/>
                </a:solidFill>
                <a:latin typeface="Meiryo UI" panose="020B0604030504040204" pitchFamily="50" charset="-128"/>
                <a:ea typeface="Meiryo UI" panose="020B0604030504040204" pitchFamily="50" charset="-128"/>
              </a:rPr>
              <a:t>17</a:t>
            </a:r>
            <a:r>
              <a:rPr kumimoji="1" lang="ja-JP" altLang="en-US" sz="1000" b="1" dirty="0" smtClean="0">
                <a:solidFill>
                  <a:schemeClr val="tx1"/>
                </a:solidFill>
                <a:latin typeface="Meiryo UI" panose="020B0604030504040204" pitchFamily="50" charset="-128"/>
                <a:ea typeface="Meiryo UI" panose="020B0604030504040204" pitchFamily="50" charset="-128"/>
              </a:rPr>
              <a:t>時</a:t>
            </a:r>
            <a:r>
              <a:rPr kumimoji="1" lang="en-US" altLang="ja-JP" sz="1000" b="1" dirty="0" smtClean="0">
                <a:solidFill>
                  <a:schemeClr val="tx1"/>
                </a:solidFill>
                <a:latin typeface="Meiryo UI" panose="020B0604030504040204" pitchFamily="50" charset="-128"/>
                <a:ea typeface="Meiryo UI" panose="020B0604030504040204" pitchFamily="50" charset="-128"/>
              </a:rPr>
              <a:t>15</a:t>
            </a:r>
            <a:r>
              <a:rPr kumimoji="1" lang="ja-JP" altLang="en-US" sz="1000" b="1" dirty="0" smtClean="0">
                <a:solidFill>
                  <a:schemeClr val="tx1"/>
                </a:solidFill>
                <a:latin typeface="Meiryo UI" panose="020B0604030504040204" pitchFamily="50" charset="-128"/>
                <a:ea typeface="Meiryo UI" panose="020B0604030504040204" pitchFamily="50" charset="-128"/>
              </a:rPr>
              <a:t>分（土・日・祝日・年末年始を除く）</a:t>
            </a:r>
            <a:endParaRPr kumimoji="1" lang="en-US" altLang="ja-JP" sz="1000" b="1" dirty="0" smtClean="0">
              <a:solidFill>
                <a:schemeClr val="tx1"/>
              </a:solidFill>
              <a:latin typeface="Meiryo UI" panose="020B0604030504040204" pitchFamily="50" charset="-128"/>
              <a:ea typeface="Meiryo UI" panose="020B0604030504040204" pitchFamily="50" charset="-128"/>
            </a:endParaRPr>
          </a:p>
          <a:p>
            <a:pPr algn="ctr">
              <a:lnSpc>
                <a:spcPts val="800"/>
              </a:lnSpc>
            </a:pPr>
            <a:endParaRPr lang="en-US" altLang="ja-JP" sz="900" dirty="0">
              <a:solidFill>
                <a:schemeClr val="tx1"/>
              </a:solidFill>
              <a:latin typeface="ＭＳ Ｐゴシック" panose="020B0600070205080204" pitchFamily="50" charset="-128"/>
              <a:ea typeface="ＭＳ Ｐゴシック" panose="020B0600070205080204" pitchFamily="50" charset="-128"/>
            </a:endParaRPr>
          </a:p>
        </p:txBody>
      </p:sp>
    </p:spTree>
    <p:extLst>
      <p:ext uri="{BB962C8B-B14F-4D97-AF65-F5344CB8AC3E}">
        <p14:creationId xmlns:p14="http://schemas.microsoft.com/office/powerpoint/2010/main" val="3654053744"/>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0</TotalTime>
  <Words>1255</Words>
  <Application>Microsoft Office PowerPoint</Application>
  <PresentationFormat>A4 210 x 297 mm</PresentationFormat>
  <Paragraphs>163</Paragraphs>
  <Slides>2</Slides>
  <Notes>0</Notes>
  <HiddenSlides>0</HiddenSlides>
  <MMClips>0</MMClips>
  <ScaleCrop>false</ScaleCrop>
  <HeadingPairs>
    <vt:vector size="6" baseType="variant">
      <vt:variant>
        <vt:lpstr>使用されているフォント</vt:lpstr>
      </vt:variant>
      <vt:variant>
        <vt:i4>8</vt:i4>
      </vt:variant>
      <vt:variant>
        <vt:lpstr>テーマ</vt:lpstr>
      </vt:variant>
      <vt:variant>
        <vt:i4>1</vt:i4>
      </vt:variant>
      <vt:variant>
        <vt:lpstr>スライド タイトル</vt:lpstr>
      </vt:variant>
      <vt:variant>
        <vt:i4>2</vt:i4>
      </vt:variant>
    </vt:vector>
  </HeadingPairs>
  <TitlesOfParts>
    <vt:vector size="11" baseType="lpstr">
      <vt:lpstr>Meiryo UI</vt:lpstr>
      <vt:lpstr>ＭＳ Ｐゴシック</vt:lpstr>
      <vt:lpstr>ＭＳ ゴシック</vt:lpstr>
      <vt:lpstr>メイリオ</vt:lpstr>
      <vt:lpstr>游ゴシック</vt:lpstr>
      <vt:lpstr>游ゴシック Light</vt:lpstr>
      <vt:lpstr>Arial</vt:lpstr>
      <vt:lpstr>Times New Roman</vt:lpstr>
      <vt:lpstr>Office テーマ</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cp:revision>1</cp:revision>
  <dcterms:modified xsi:type="dcterms:W3CDTF">2020-11-26T12:16:46Z</dcterms:modified>
</cp:coreProperties>
</file>