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</p:sldIdLst>
  <p:sldSz cx="6858000" cy="9906000" type="A4"/>
  <p:notesSz cx="6807200" cy="9939338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A20000"/>
    <a:srgbClr val="D5391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3" d="100"/>
          <a:sy n="73" d="100"/>
        </p:scale>
        <p:origin x="3138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621191"/>
            <a:ext cx="5829300" cy="3448756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57250" y="5202944"/>
            <a:ext cx="5143500" cy="2391656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2020/11/26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8972944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2020/11/26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160710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07757" y="527403"/>
            <a:ext cx="1478756" cy="8394877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71488" y="527403"/>
            <a:ext cx="4350544" cy="8394877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2020/11/26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9533570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2020/11/26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943200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916" y="2469624"/>
            <a:ext cx="5915025" cy="4120620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7916" y="6629226"/>
            <a:ext cx="5915025" cy="216693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2020/11/26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34048677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71488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71863" y="2637014"/>
            <a:ext cx="2914650" cy="6285266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2020/11/26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1056270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527405"/>
            <a:ext cx="5915025" cy="191470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2381" y="2428347"/>
            <a:ext cx="2901255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2381" y="3618442"/>
            <a:ext cx="2901255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71863" y="2428347"/>
            <a:ext cx="2915543" cy="119009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71863" y="3618442"/>
            <a:ext cx="2915543" cy="532218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2020/11/26</a:t>
            </a:fld>
            <a:endParaRPr kumimoji="1" lang="ja-JP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560954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2020/11/26</a:t>
            </a:fld>
            <a:endParaRPr kumimoji="1" lang="ja-JP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3344119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2020/11/26</a:t>
            </a:fld>
            <a:endParaRPr kumimoji="1" lang="ja-JP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825323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915543" y="1426283"/>
            <a:ext cx="3471863" cy="7039681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2020/11/26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734248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381" y="660400"/>
            <a:ext cx="2211884" cy="23114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915543" y="1426283"/>
            <a:ext cx="3471863" cy="7039681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ja-JP" altLang="en-US" smtClean="0"/>
              <a:t>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381" y="2971800"/>
            <a:ext cx="2211884" cy="5505627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264E3B9-4AB5-4525-943F-3B1D8798F359}" type="datetimeFigureOut">
              <a:rPr kumimoji="1" lang="ja-JP" altLang="en-US" smtClean="0"/>
              <a:t>2020/11/26</a:t>
            </a:fld>
            <a:endParaRPr kumimoji="1" lang="ja-JP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84414422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71488" y="527405"/>
            <a:ext cx="5915025" cy="191470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1488" y="2637014"/>
            <a:ext cx="5915025" cy="628526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71488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264E3B9-4AB5-4525-943F-3B1D8798F359}" type="datetimeFigureOut">
              <a:rPr kumimoji="1" lang="ja-JP" altLang="en-US" smtClean="0"/>
              <a:t>2020/11/26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271713" y="9181397"/>
            <a:ext cx="2314575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843463" y="9181397"/>
            <a:ext cx="1543050" cy="52740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4F96D9-3265-4C55-962D-D1D5A0BB7134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325318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kumimoji="1"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kumimoji="1"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7"/>
          <p:cNvSpPr>
            <a:spLocks noChangeArrowheads="1"/>
          </p:cNvSpPr>
          <p:nvPr/>
        </p:nvSpPr>
        <p:spPr bwMode="auto">
          <a:xfrm>
            <a:off x="1680509" y="-10534"/>
            <a:ext cx="3477234" cy="36933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52399" algn="ctr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「新しい</a:t>
            </a:r>
            <a:r>
              <a:rPr lang="ja-JP" altLang="ja-JP" b="1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生活</a:t>
            </a:r>
            <a:r>
              <a:rPr lang="ja-JP" altLang="ja-JP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様式</a:t>
            </a:r>
            <a:r>
              <a:rPr lang="ja-JP" altLang="en-US" b="1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」の</a:t>
            </a:r>
            <a:r>
              <a:rPr lang="ja-JP" altLang="en-US" b="1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実践例</a:t>
            </a:r>
            <a:endParaRPr lang="ja-JP" altLang="ja-JP" b="1" dirty="0"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6" name="Rectangle 7"/>
          <p:cNvSpPr>
            <a:spLocks noChangeArrowheads="1"/>
          </p:cNvSpPr>
          <p:nvPr/>
        </p:nvSpPr>
        <p:spPr bwMode="auto">
          <a:xfrm>
            <a:off x="167609" y="466646"/>
            <a:ext cx="3926410" cy="307777"/>
          </a:xfrm>
          <a:prstGeom prst="rect">
            <a:avLst/>
          </a:prstGeom>
          <a:ln/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52399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u="sng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（１）一人ひとりの基本的感染対策</a:t>
            </a:r>
            <a:endParaRPr lang="ja-JP" altLang="ja-JP" sz="500" b="1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17" name="角丸四角形 10"/>
          <p:cNvSpPr>
            <a:spLocks noChangeArrowheads="1"/>
          </p:cNvSpPr>
          <p:nvPr/>
        </p:nvSpPr>
        <p:spPr bwMode="auto">
          <a:xfrm>
            <a:off x="127315" y="2627186"/>
            <a:ext cx="6606860" cy="830535"/>
          </a:xfrm>
          <a:prstGeom prst="roundRect">
            <a:avLst>
              <a:gd name="adj" fmla="val 16667"/>
            </a:avLst>
          </a:prstGeom>
          <a:noFill/>
          <a:ln>
            <a:solidFill>
              <a:schemeClr val="accent2">
                <a:lumMod val="75000"/>
              </a:schemeClr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just">
              <a:spcAft>
                <a:spcPts val="600"/>
              </a:spcAft>
            </a:pPr>
            <a:r>
              <a:rPr lang="ja-JP" altLang="en-US" sz="1200" b="1" u="sng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移動に関する感染対策</a:t>
            </a:r>
            <a:endParaRPr lang="en-US" altLang="ja-JP" sz="1200" b="1" u="sng" kern="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indent="85725" algn="just"/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□感染が流行している地域から</a:t>
            </a:r>
            <a:r>
              <a:rPr lang="ja-JP" altLang="en-US" sz="11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の移動、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感染が流行している地域へ</a:t>
            </a:r>
            <a:r>
              <a:rPr lang="ja-JP" altLang="en-US" sz="11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の移動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は控える。</a:t>
            </a:r>
            <a:endParaRPr lang="en-US" altLang="ja-JP" sz="1100" kern="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indent="85725" algn="just"/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□発症したときのため、誰とどこで会ったかをメモにする。接触確認アプリの活用も。</a:t>
            </a:r>
            <a:endParaRPr lang="en-US" altLang="ja-JP" sz="1100" kern="100" dirty="0" smtClean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indent="85725" algn="just"/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□地域</a:t>
            </a:r>
            <a:r>
              <a:rPr lang="ja-JP" altLang="en-US" sz="11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の感染状況に注意する。</a:t>
            </a:r>
            <a:endParaRPr lang="en-US" altLang="ja-JP" sz="1100" kern="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30" name="角丸四角形 10"/>
          <p:cNvSpPr>
            <a:spLocks noChangeArrowheads="1"/>
          </p:cNvSpPr>
          <p:nvPr/>
        </p:nvSpPr>
        <p:spPr bwMode="auto">
          <a:xfrm>
            <a:off x="127316" y="805841"/>
            <a:ext cx="6606861" cy="1786706"/>
          </a:xfrm>
          <a:prstGeom prst="roundRect">
            <a:avLst>
              <a:gd name="adj" fmla="val 7932"/>
            </a:avLst>
          </a:prstGeom>
          <a:noFill/>
          <a:ln>
            <a:solidFill>
              <a:schemeClr val="accent2">
                <a:lumMod val="75000"/>
              </a:schemeClr>
            </a:solidFill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algn="just">
              <a:spcAft>
                <a:spcPts val="600"/>
              </a:spcAft>
            </a:pPr>
            <a:r>
              <a:rPr lang="ja-JP" altLang="en-US" sz="1200" b="1" u="sng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感染防止の３つの基本：①身体的距離の確保、②マスクの着用、③手洗い</a:t>
            </a:r>
            <a:endParaRPr lang="en-US" altLang="ja-JP" sz="1200" b="1" u="sng" kern="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180974" indent="-87312" algn="just"/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□人</a:t>
            </a:r>
            <a:r>
              <a:rPr lang="ja-JP" altLang="en-US" sz="11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との間隔は、</a:t>
            </a:r>
            <a:r>
              <a:rPr lang="ja-JP" altLang="en-US" sz="1100" u="sng" kern="1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できるだけ２ｍ（最低１ｍ）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空ける。</a:t>
            </a:r>
            <a:endParaRPr lang="en-US" altLang="ja-JP" sz="1100" kern="100" dirty="0" smtClean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180974" indent="-87312" algn="just"/>
            <a:r>
              <a:rPr lang="ja-JP" altLang="en-US" sz="1100" kern="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en-US" sz="1100" kern="1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会話をする際は、可能な限り</a:t>
            </a:r>
            <a:r>
              <a:rPr lang="ja-JP" altLang="en-US" sz="1100" u="sng" kern="1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真正面を避ける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。</a:t>
            </a:r>
            <a:endParaRPr lang="en-US" altLang="ja-JP" sz="1100" kern="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180974" indent="-87312" algn="just"/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en-US" sz="11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外出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時や屋内でも会話をするとき、</a:t>
            </a:r>
            <a:r>
              <a:rPr lang="ja-JP" altLang="en-US" sz="1100" u="sng" kern="100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人との間隔が十分とれない場合は、症状</a:t>
            </a:r>
            <a:r>
              <a:rPr lang="ja-JP" altLang="en-US" sz="1100" u="sng" kern="1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がなくても</a:t>
            </a:r>
            <a:r>
              <a:rPr lang="ja-JP" altLang="ja-JP" sz="1100" u="sng" kern="100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マスク</a:t>
            </a:r>
            <a:r>
              <a:rPr lang="ja-JP" altLang="en-US" sz="1100" kern="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を</a:t>
            </a:r>
            <a:endParaRPr lang="en-US" altLang="ja-JP" sz="1100" kern="100" dirty="0" smtClean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180974" indent="-87312" algn="just"/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ja-JP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着用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する。ただし、</a:t>
            </a:r>
            <a:r>
              <a:rPr lang="ja-JP" altLang="en-US" sz="1100" u="sng" kern="100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夏場は、熱中症に十分注意</a:t>
            </a:r>
            <a:r>
              <a:rPr lang="ja-JP" altLang="en-US" sz="1100" kern="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する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。</a:t>
            </a:r>
            <a:endParaRPr lang="en-US" altLang="ja-JP" sz="1100" kern="100" dirty="0" smtClean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180974" indent="-87312" algn="just"/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□家に帰ったらまず</a:t>
            </a:r>
            <a:r>
              <a:rPr lang="ja-JP" altLang="en-US" sz="1100" u="sng" kern="100" dirty="0" smtClean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手や顔を洗う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。</a:t>
            </a:r>
            <a:endParaRPr lang="en-US" altLang="ja-JP" sz="1100" kern="100" dirty="0" smtClean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180974" indent="-87312" algn="just"/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人混みの多い場所に行った後は、できるだけすぐに着替える、シャワーを浴びる。</a:t>
            </a:r>
            <a:endParaRPr lang="en-US" altLang="ja-JP" sz="1100" kern="100" dirty="0" smtClean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180974" indent="-87312" algn="just"/>
            <a:r>
              <a:rPr lang="ja-JP" altLang="en-US" sz="1100" kern="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en-US" sz="1100" u="sng" kern="1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手洗いは</a:t>
            </a:r>
            <a:r>
              <a:rPr lang="en-US" altLang="ja-JP" sz="1100" u="sng" kern="1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30</a:t>
            </a:r>
            <a:r>
              <a:rPr lang="ja-JP" altLang="en-US" sz="1100" u="sng" kern="1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秒程度</a:t>
            </a:r>
            <a:r>
              <a:rPr lang="ja-JP" altLang="en-US" sz="11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かけて</a:t>
            </a:r>
            <a:r>
              <a:rPr lang="ja-JP" altLang="en-US" sz="1100" u="sng" kern="100" dirty="0">
                <a:solidFill>
                  <a:srgbClr val="FF0000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水と石けんで丁寧に</a:t>
            </a:r>
            <a:r>
              <a:rPr lang="ja-JP" altLang="en-US" sz="11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洗う（手指消毒薬の使用も可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）。</a:t>
            </a:r>
            <a:endParaRPr lang="en-US" altLang="ja-JP" sz="1100" kern="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180974" indent="-87312"/>
            <a:endParaRPr lang="en-US" altLang="ja-JP" sz="500" kern="100" dirty="0" smtClean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180974" indent="-87312"/>
            <a:r>
              <a:rPr lang="en-US" altLang="ja-JP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※</a:t>
            </a:r>
            <a:r>
              <a:rPr lang="ja-JP" altLang="en-US" sz="11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高齢者</a:t>
            </a:r>
            <a:r>
              <a:rPr lang="ja-JP" altLang="en-US" sz="11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や持病の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あるような重症化</a:t>
            </a:r>
            <a:r>
              <a:rPr lang="ja-JP" altLang="en-US" sz="11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リスクの高い人と</a:t>
            </a:r>
            <a:r>
              <a:rPr lang="ja-JP" altLang="en-US" sz="1100" kern="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会う際には、体調管理をより厳重にする。</a:t>
            </a:r>
            <a:endParaRPr lang="en-US" altLang="ja-JP" sz="1100" kern="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31" name="Rectangle 7"/>
          <p:cNvSpPr>
            <a:spLocks noChangeArrowheads="1"/>
          </p:cNvSpPr>
          <p:nvPr/>
        </p:nvSpPr>
        <p:spPr bwMode="auto">
          <a:xfrm>
            <a:off x="150723" y="3534786"/>
            <a:ext cx="3943297" cy="307777"/>
          </a:xfrm>
          <a:prstGeom prst="rect">
            <a:avLst/>
          </a:prstGeom>
          <a:solidFill>
            <a:srgbClr val="C00000"/>
          </a:solidFill>
          <a:ln>
            <a:solidFill>
              <a:srgbClr val="A20000"/>
            </a:solidFill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52399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u="sng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（２）日常生活を営む上での基本的生活様式</a:t>
            </a:r>
            <a:endParaRPr lang="ja-JP" altLang="ja-JP" sz="500" b="1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grpSp>
        <p:nvGrpSpPr>
          <p:cNvPr id="3" name="グループ化 2"/>
          <p:cNvGrpSpPr/>
          <p:nvPr/>
        </p:nvGrpSpPr>
        <p:grpSpPr>
          <a:xfrm>
            <a:off x="136869" y="3874637"/>
            <a:ext cx="6597304" cy="1728144"/>
            <a:chOff x="136869" y="3981147"/>
            <a:chExt cx="6597304" cy="1515783"/>
          </a:xfrm>
        </p:grpSpPr>
        <p:pic>
          <p:nvPicPr>
            <p:cNvPr id="32" name="図 31"/>
            <p:cNvPicPr/>
            <p:nvPr/>
          </p:nvPicPr>
          <p:blipFill rotWithShape="1"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l="14410" r="-14410"/>
            <a:stretch/>
          </p:blipFill>
          <p:spPr bwMode="auto">
            <a:xfrm>
              <a:off x="1412788" y="4812943"/>
              <a:ext cx="4623177" cy="683987"/>
            </a:xfrm>
            <a:prstGeom prst="rect">
              <a:avLst/>
            </a:prstGeom>
          </p:spPr>
        </p:pic>
        <p:sp>
          <p:nvSpPr>
            <p:cNvPr id="33" name="角丸四角形 10"/>
            <p:cNvSpPr>
              <a:spLocks noChangeArrowheads="1"/>
            </p:cNvSpPr>
            <p:nvPr/>
          </p:nvSpPr>
          <p:spPr bwMode="auto">
            <a:xfrm>
              <a:off x="136869" y="3981147"/>
              <a:ext cx="6597304" cy="1515783"/>
            </a:xfrm>
            <a:prstGeom prst="roundRect">
              <a:avLst>
                <a:gd name="adj" fmla="val 8736"/>
              </a:avLst>
            </a:prstGeom>
            <a:noFill/>
            <a:ln>
              <a:solidFill>
                <a:srgbClr val="C00000"/>
              </a:solidFill>
              <a:headEnd/>
              <a:tailEnd/>
            </a:ln>
          </p:spPr>
          <p:style>
            <a:lnRef idx="2">
              <a:schemeClr val="accent1"/>
            </a:lnRef>
            <a:fillRef idx="1">
              <a:schemeClr val="lt1"/>
            </a:fillRef>
            <a:effectRef idx="0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ctr" anchorCtr="0" compatLnSpc="1">
              <a:prstTxWarp prst="textNoShape">
                <a:avLst/>
              </a:prstTxWarp>
            </a:bodyPr>
            <a:lstStyle/>
            <a:p>
              <a:pPr algn="just"/>
              <a:endParaRPr lang="ja-JP" altLang="ja-JP" sz="1200" kern="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endParaRPr>
            </a:p>
          </p:txBody>
        </p:sp>
        <p:sp>
          <p:nvSpPr>
            <p:cNvPr id="34" name="正方形/長方形 33"/>
            <p:cNvSpPr/>
            <p:nvPr/>
          </p:nvSpPr>
          <p:spPr>
            <a:xfrm>
              <a:off x="261257" y="4024070"/>
              <a:ext cx="6439241" cy="823366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 marL="152399" indent="-152399" algn="just"/>
              <a:r>
                <a:rPr lang="ja-JP" altLang="en-US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□</a:t>
              </a:r>
              <a:r>
                <a:rPr lang="ja-JP" altLang="ja-JP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まめに</a:t>
              </a:r>
              <a:r>
                <a:rPr lang="ja-JP" altLang="ja-JP" sz="1100" u="sng" kern="100" dirty="0">
                  <a:solidFill>
                    <a:srgbClr val="FF0000"/>
                  </a:solidFill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手洗い・手指消毒</a:t>
              </a:r>
              <a:r>
                <a:rPr lang="ja-JP" altLang="en-US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　</a:t>
              </a:r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□</a:t>
              </a:r>
              <a:r>
                <a:rPr lang="ja-JP" altLang="ja-JP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咳エチケットの徹底</a:t>
              </a:r>
              <a:r>
                <a:rPr lang="ja-JP" altLang="en-US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　</a:t>
              </a:r>
              <a:endParaRPr lang="en-US" altLang="ja-JP" sz="1100" kern="100" dirty="0" smtClean="0"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endParaRPr>
            </a:p>
            <a:p>
              <a:pPr marL="152399" indent="-152399" algn="just"/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□</a:t>
              </a:r>
              <a:r>
                <a:rPr lang="ja-JP" altLang="ja-JP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こまめに</a:t>
              </a:r>
              <a:r>
                <a:rPr lang="ja-JP" altLang="ja-JP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換気</a:t>
              </a:r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（</a:t>
              </a:r>
              <a:r>
                <a:rPr lang="ja-JP" altLang="en-US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エアコン併用</a:t>
              </a:r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で室温を</a:t>
              </a:r>
              <a:r>
                <a:rPr lang="en-US" altLang="ja-JP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28</a:t>
              </a:r>
              <a:r>
                <a:rPr lang="en-US" altLang="ja-JP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℃</a:t>
              </a:r>
              <a:r>
                <a:rPr lang="ja-JP" altLang="en-US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以下に</a:t>
              </a:r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）　□</a:t>
              </a:r>
              <a:r>
                <a:rPr lang="ja-JP" altLang="ja-JP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身体的距離の</a:t>
              </a:r>
              <a:r>
                <a:rPr lang="ja-JP" altLang="ja-JP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確保</a:t>
              </a:r>
              <a:endParaRPr lang="en-US" altLang="ja-JP" sz="1100" kern="100" dirty="0"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endParaRPr>
            </a:p>
            <a:p>
              <a:pPr marL="152399" indent="-152399" algn="just"/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□ </a:t>
              </a:r>
              <a:r>
                <a:rPr lang="ja-JP" altLang="ja-JP" sz="1100" u="sng" kern="100" dirty="0">
                  <a:solidFill>
                    <a:srgbClr val="FF0000"/>
                  </a:solidFill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「３密」の回避（密集、密接、密閉）</a:t>
              </a:r>
            </a:p>
            <a:p>
              <a:pPr marL="152399" indent="-152399" algn="just"/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□一人ひとりの健康</a:t>
              </a:r>
              <a:r>
                <a:rPr lang="ja-JP" altLang="en-US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状態に</a:t>
              </a:r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応じた運動や食事</a:t>
              </a:r>
              <a:r>
                <a:rPr lang="ja-JP" altLang="en-US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、禁煙等、適切</a:t>
              </a:r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な生活習慣の理解・実行</a:t>
              </a:r>
              <a:endParaRPr lang="en-US" altLang="ja-JP" sz="1100" kern="100" dirty="0" smtClean="0"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endParaRPr>
            </a:p>
            <a:p>
              <a:pPr marL="152399" indent="-152399" algn="just"/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□ 毎朝の体温</a:t>
              </a:r>
              <a:r>
                <a:rPr lang="ja-JP" altLang="en-US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測定、健康チェック</a:t>
              </a:r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。発熱又は風邪の症状</a:t>
              </a:r>
              <a:r>
                <a:rPr lang="ja-JP" altLang="en-US" sz="1100" kern="100" dirty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がある場合はムリせず自宅で</a:t>
              </a:r>
              <a:r>
                <a:rPr lang="ja-JP" altLang="en-US" sz="1100" kern="100" dirty="0" smtClean="0">
                  <a:latin typeface="游明朝" panose="02020400000000000000" pitchFamily="18" charset="-128"/>
                  <a:ea typeface="ＭＳ ゴシック" panose="020B0609070205080204" pitchFamily="49" charset="-128"/>
                  <a:cs typeface="Times New Roman" panose="02020603050405020304" pitchFamily="18" charset="0"/>
                </a:rPr>
                <a:t>療養</a:t>
              </a:r>
              <a:endParaRPr lang="en-US" altLang="ja-JP" sz="1100" kern="100" dirty="0" smtClean="0"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endParaRPr>
            </a:p>
          </p:txBody>
        </p:sp>
      </p:grpSp>
      <p:sp>
        <p:nvSpPr>
          <p:cNvPr id="35" name="角丸四角形 34"/>
          <p:cNvSpPr>
            <a:spLocks noChangeArrowheads="1"/>
          </p:cNvSpPr>
          <p:nvPr/>
        </p:nvSpPr>
        <p:spPr bwMode="auto">
          <a:xfrm>
            <a:off x="102816" y="7315499"/>
            <a:ext cx="3277121" cy="1496595"/>
          </a:xfrm>
          <a:prstGeom prst="roundRect">
            <a:avLst>
              <a:gd name="adj" fmla="val 11374"/>
            </a:avLst>
          </a:prstGeom>
          <a:solidFill>
            <a:schemeClr val="bg1"/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914395" eaLnBrk="0" fontAlgn="base" hangingPunct="0">
              <a:spcBef>
                <a:spcPct val="0"/>
              </a:spcBef>
              <a:spcAft>
                <a:spcPts val="300"/>
              </a:spcAft>
            </a:pPr>
            <a:r>
              <a:rPr lang="ja-JP" altLang="ja-JP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娯楽、スポーツ等</a:t>
            </a:r>
          </a:p>
          <a:p>
            <a:pPr lvl="1" indent="-274636" defTabSz="914395" eaLnBrk="0" fontAlgn="base" hangingPunct="0">
              <a:lnSpc>
                <a:spcPts val="1200"/>
              </a:lnSpc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公園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はすいた時間、場所を選ぶ</a:t>
            </a:r>
            <a:endParaRPr lang="en-US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lvl="1" indent="-274636" defTabSz="914395" eaLnBrk="0" fontAlgn="base" hangingPunct="0">
              <a:lnSpc>
                <a:spcPts val="1200"/>
              </a:lnSpc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筋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トレやヨガ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は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、十分に人との間隔を</a:t>
            </a:r>
            <a:endParaRPr lang="en-US" altLang="ja-JP" sz="1100" dirty="0" smtClean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lvl="1" indent="-274636" defTabSz="914395" eaLnBrk="0" fontAlgn="base" hangingPunct="0">
              <a:lnSpc>
                <a:spcPts val="1200"/>
              </a:lnSpc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もしくは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自宅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で動画を活用</a:t>
            </a:r>
          </a:p>
          <a:p>
            <a:pPr lvl="1" indent="-274636" defTabSz="914395" eaLnBrk="0" fontAlgn="base" hangingPunct="0">
              <a:lnSpc>
                <a:spcPts val="1200"/>
              </a:lnSpc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ジョギング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は少人数で</a:t>
            </a:r>
            <a:endParaRPr lang="en-US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lvl="1" indent="-274636" defTabSz="914395" eaLnBrk="0" fontAlgn="base" hangingPunct="0">
              <a:lnSpc>
                <a:spcPts val="1200"/>
              </a:lnSpc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□すれ違う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ときは距離をとるマナー</a:t>
            </a:r>
            <a:endParaRPr lang="ja-JP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lvl="1" indent="-274636" defTabSz="914395" eaLnBrk="0" fontAlgn="base" hangingPunct="0">
              <a:lnSpc>
                <a:spcPts val="1200"/>
              </a:lnSpc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予約制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を利用してゆったりと</a:t>
            </a:r>
          </a:p>
          <a:p>
            <a:pPr lvl="1" indent="-274636" defTabSz="914395" eaLnBrk="0" fontAlgn="base" hangingPunct="0">
              <a:lnSpc>
                <a:spcPts val="1200"/>
              </a:lnSpc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□狭い部屋での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長居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は無用</a:t>
            </a:r>
          </a:p>
          <a:p>
            <a:pPr marL="361948" lvl="1" indent="-179387" defTabSz="914395" eaLnBrk="0" fontAlgn="base" hangingPunct="0">
              <a:lnSpc>
                <a:spcPts val="1200"/>
              </a:lnSpc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□歌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や応援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は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、十分な距離か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オンライン</a:t>
            </a:r>
          </a:p>
        </p:txBody>
      </p:sp>
      <p:sp>
        <p:nvSpPr>
          <p:cNvPr id="36" name="角丸四角形 35"/>
          <p:cNvSpPr>
            <a:spLocks noChangeArrowheads="1"/>
          </p:cNvSpPr>
          <p:nvPr/>
        </p:nvSpPr>
        <p:spPr bwMode="auto">
          <a:xfrm>
            <a:off x="3455617" y="6855610"/>
            <a:ext cx="3269957" cy="1308643"/>
          </a:xfrm>
          <a:prstGeom prst="roundRect">
            <a:avLst>
              <a:gd name="adj" fmla="val 9691"/>
            </a:avLst>
          </a:prstGeom>
          <a:solidFill>
            <a:schemeClr val="bg1"/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914395" eaLnBrk="0" fontAlgn="base" hangingPunct="0">
              <a:spcBef>
                <a:spcPct val="0"/>
              </a:spcBef>
              <a:spcAft>
                <a:spcPts val="300"/>
              </a:spcAft>
            </a:pPr>
            <a:r>
              <a:rPr lang="ja-JP" altLang="en-US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食事</a:t>
            </a:r>
            <a:endParaRPr lang="en-US" altLang="ja-JP" sz="1200" b="1" u="sng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□持ち帰り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や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出前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、デリバリー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も</a:t>
            </a:r>
            <a:endParaRPr lang="en-US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□屋外空間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で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気持ちよ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く</a:t>
            </a:r>
            <a:endParaRPr lang="en-US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大皿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は避けて、料理は個々に</a:t>
            </a:r>
            <a:endParaRPr lang="en-US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対面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ではなく横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並び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で座ろう</a:t>
            </a:r>
            <a:endParaRPr lang="en-US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□料理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に集中、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おしゃべりは控えめに</a:t>
            </a:r>
            <a:endParaRPr lang="en-US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□お酌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、グラスやお猪口の回し飲みは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避けて</a:t>
            </a:r>
            <a:endParaRPr lang="ja-JP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37" name="角丸四角形 36"/>
          <p:cNvSpPr>
            <a:spLocks noChangeArrowheads="1"/>
          </p:cNvSpPr>
          <p:nvPr/>
        </p:nvSpPr>
        <p:spPr bwMode="auto">
          <a:xfrm>
            <a:off x="102816" y="6004830"/>
            <a:ext cx="3277121" cy="1272745"/>
          </a:xfrm>
          <a:prstGeom prst="roundRect">
            <a:avLst>
              <a:gd name="adj" fmla="val 9694"/>
            </a:avLst>
          </a:prstGeom>
          <a:solidFill>
            <a:schemeClr val="bg1"/>
          </a:solidFill>
          <a:ln w="12700">
            <a:solidFill>
              <a:schemeClr val="accent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914395" eaLnBrk="0" fontAlgn="base" hangingPunct="0">
              <a:spcBef>
                <a:spcPct val="0"/>
              </a:spcBef>
              <a:spcAft>
                <a:spcPts val="300"/>
              </a:spcAft>
            </a:pPr>
            <a:r>
              <a:rPr lang="ja-JP" altLang="ja-JP" sz="1200" b="1" u="sng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買い物</a:t>
            </a:r>
          </a:p>
          <a:p>
            <a:pPr marL="447672" lvl="1" indent="-266698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□通販も利用</a:t>
            </a:r>
            <a:endParaRPr lang="ja-JP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447672" lvl="1" indent="-266698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１人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または少人数で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すいた時間に</a:t>
            </a:r>
            <a:endParaRPr lang="ja-JP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marL="447672" lvl="1" indent="-266698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電子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決済の利用</a:t>
            </a:r>
          </a:p>
          <a:p>
            <a:pPr marL="447672" lvl="1" indent="-266698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計画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をたてて素早く済ます</a:t>
            </a:r>
          </a:p>
          <a:p>
            <a:pPr marL="447672" lvl="1" indent="-266698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サンプル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など展示品への接触は控えめに</a:t>
            </a:r>
          </a:p>
          <a:p>
            <a:pPr marL="447672" lvl="1" indent="-266698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レジ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に並ぶとき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は、前後にスペース</a:t>
            </a:r>
          </a:p>
        </p:txBody>
      </p:sp>
      <p:sp>
        <p:nvSpPr>
          <p:cNvPr id="38" name="角丸四角形 37"/>
          <p:cNvSpPr>
            <a:spLocks noChangeArrowheads="1"/>
          </p:cNvSpPr>
          <p:nvPr/>
        </p:nvSpPr>
        <p:spPr bwMode="auto">
          <a:xfrm>
            <a:off x="3455616" y="6004832"/>
            <a:ext cx="3269955" cy="823257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914395" eaLnBrk="0" fontAlgn="base" hangingPunct="0">
              <a:spcBef>
                <a:spcPct val="0"/>
              </a:spcBef>
              <a:spcAft>
                <a:spcPts val="300"/>
              </a:spcAft>
            </a:pPr>
            <a:r>
              <a:rPr lang="ja-JP" altLang="ja-JP" sz="1200" b="1" u="sng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公共交通機関の</a:t>
            </a:r>
            <a:r>
              <a:rPr lang="ja-JP" altLang="ja-JP" sz="1200" b="1" u="sng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利用</a:t>
            </a:r>
            <a:endParaRPr lang="en-US" altLang="ja-JP" sz="1200" b="1" u="sng" dirty="0" smtClean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defTabSz="914395" eaLnBrk="0" fontAlgn="base" hangingPunct="0">
              <a:spcBef>
                <a:spcPct val="0"/>
              </a:spcBef>
            </a:pPr>
            <a:r>
              <a:rPr lang="ja-JP" altLang="en-US" sz="1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□</a:t>
            </a:r>
            <a:r>
              <a:rPr lang="ja-JP" altLang="ja-JP" sz="1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会話</a:t>
            </a:r>
            <a:r>
              <a:rPr lang="ja-JP" altLang="ja-JP" sz="11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は控えめ</a:t>
            </a:r>
            <a:r>
              <a:rPr lang="ja-JP" altLang="ja-JP" sz="1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に</a:t>
            </a:r>
            <a:endParaRPr lang="en-US" altLang="ja-JP" sz="11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  <a:p>
            <a:pPr defTabSz="914395" eaLnBrk="0" fontAlgn="base" hangingPunct="0">
              <a:spcBef>
                <a:spcPct val="0"/>
              </a:spcBef>
            </a:pPr>
            <a:r>
              <a:rPr lang="ja-JP" altLang="en-US" sz="1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□混んで</a:t>
            </a:r>
            <a:r>
              <a:rPr lang="ja-JP" altLang="en-US" sz="11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いる時間帯</a:t>
            </a:r>
            <a:r>
              <a:rPr lang="ja-JP" altLang="en-US" sz="1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は避けて</a:t>
            </a:r>
            <a:endParaRPr lang="en-US" altLang="ja-JP" sz="11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defTabSz="914395" eaLnBrk="0" fontAlgn="base" hangingPunct="0">
              <a:spcBef>
                <a:spcPct val="0"/>
              </a:spcBef>
            </a:pPr>
            <a:r>
              <a:rPr lang="ja-JP" altLang="en-US" sz="1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□徒歩や自転車利用も併用する</a:t>
            </a:r>
            <a:endParaRPr lang="en-US" altLang="ja-JP" sz="11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39" name="Rectangle 7"/>
          <p:cNvSpPr>
            <a:spLocks noChangeArrowheads="1"/>
          </p:cNvSpPr>
          <p:nvPr/>
        </p:nvSpPr>
        <p:spPr bwMode="auto">
          <a:xfrm>
            <a:off x="127316" y="5679806"/>
            <a:ext cx="3990109" cy="307777"/>
          </a:xfrm>
          <a:prstGeom prst="rect">
            <a:avLst/>
          </a:prstGeom>
          <a:ln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52399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u="sng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（３）</a:t>
            </a:r>
            <a:r>
              <a:rPr lang="ja-JP" altLang="ja-JP" sz="1400" b="1" u="sng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日常生活の各場面別の生活様式 </a:t>
            </a:r>
            <a:endParaRPr lang="ja-JP" altLang="ja-JP" sz="500" b="1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40" name="角丸四角形 39"/>
          <p:cNvSpPr>
            <a:spLocks noChangeArrowheads="1"/>
          </p:cNvSpPr>
          <p:nvPr/>
        </p:nvSpPr>
        <p:spPr bwMode="auto">
          <a:xfrm>
            <a:off x="3467491" y="8193128"/>
            <a:ext cx="3264877" cy="626928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defTabSz="914395" eaLnBrk="0" fontAlgn="base" hangingPunct="0">
              <a:spcBef>
                <a:spcPct val="0"/>
              </a:spcBef>
              <a:spcAft>
                <a:spcPts val="300"/>
              </a:spcAft>
            </a:pPr>
            <a:r>
              <a:rPr lang="ja-JP" altLang="en-US" sz="1200" b="1" u="sng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イベント等への参加</a:t>
            </a:r>
            <a:endParaRPr lang="en-US" altLang="ja-JP" sz="1200" b="1" u="sng" dirty="0" smtClean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defTabSz="914395" eaLnBrk="0" fontAlgn="base" hangingPunct="0">
              <a:spcBef>
                <a:spcPct val="0"/>
              </a:spcBef>
            </a:pPr>
            <a:r>
              <a:rPr lang="ja-JP" altLang="en-US" sz="1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□接触確認アプリの活用を</a:t>
            </a:r>
            <a:endParaRPr lang="en-US" altLang="ja-JP" sz="11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defTabSz="914395" eaLnBrk="0" fontAlgn="base" hangingPunct="0">
              <a:spcBef>
                <a:spcPct val="0"/>
              </a:spcBef>
            </a:pPr>
            <a:r>
              <a:rPr lang="ja-JP" altLang="en-US" sz="1100" dirty="0" smtClean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□発熱や風邪の症状</a:t>
            </a:r>
            <a:r>
              <a:rPr lang="ja-JP" altLang="en-US" sz="1100" dirty="0">
                <a:solidFill>
                  <a:schemeClr val="tx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がある場合は参加しない</a:t>
            </a:r>
            <a:endParaRPr lang="en-US" altLang="ja-JP" sz="1100" dirty="0">
              <a:solidFill>
                <a:schemeClr val="tx1"/>
              </a:solidFill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1" name="角丸四角形 3"/>
          <p:cNvSpPr>
            <a:spLocks noChangeArrowheads="1"/>
          </p:cNvSpPr>
          <p:nvPr/>
        </p:nvSpPr>
        <p:spPr bwMode="auto">
          <a:xfrm>
            <a:off x="102816" y="9208535"/>
            <a:ext cx="6597682" cy="484020"/>
          </a:xfrm>
          <a:prstGeom prst="roundRect">
            <a:avLst>
              <a:gd name="adj" fmla="val 16667"/>
            </a:avLst>
          </a:prstGeom>
          <a:solidFill>
            <a:schemeClr val="bg1"/>
          </a:solidFill>
          <a:ln w="12700">
            <a:solidFill>
              <a:schemeClr val="accent6">
                <a:lumMod val="50000"/>
              </a:schemeClr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1" indent="-274636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kern="100" dirty="0"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テレワーク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やローテーション勤務　□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時差通勤でゆったりと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en-US" sz="1100" kern="100" dirty="0"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 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オフィスはひろびろと</a:t>
            </a:r>
            <a:endParaRPr lang="en-US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  <a:p>
            <a:pPr lvl="1" indent="-274636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100" kern="100" dirty="0">
                <a:latin typeface="游明朝" panose="02020400000000000000" pitchFamily="18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ja-JP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会議はオンライン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　</a:t>
            </a:r>
            <a:r>
              <a:rPr lang="ja-JP" altLang="en-US" sz="1100" dirty="0" smtClean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□</a:t>
            </a:r>
            <a:r>
              <a:rPr lang="ja-JP" altLang="en-US" sz="1100" dirty="0"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対面での打合せは換気とマスク　　　　　　　　　　</a:t>
            </a:r>
            <a:endParaRPr lang="en-US" altLang="ja-JP" sz="1100" dirty="0">
              <a:latin typeface="ＭＳ ゴシック" panose="020B0609070205080204" pitchFamily="49" charset="-128"/>
              <a:ea typeface="ＭＳ ゴシック" panose="020B0609070205080204" pitchFamily="49" charset="-128"/>
              <a:cs typeface="Times New Roman" panose="02020603050405020304" pitchFamily="18" charset="0"/>
            </a:endParaRPr>
          </a:p>
        </p:txBody>
      </p:sp>
      <p:sp>
        <p:nvSpPr>
          <p:cNvPr id="42" name="Rectangle 7"/>
          <p:cNvSpPr>
            <a:spLocks noChangeArrowheads="1"/>
          </p:cNvSpPr>
          <p:nvPr/>
        </p:nvSpPr>
        <p:spPr bwMode="auto">
          <a:xfrm>
            <a:off x="150723" y="8881553"/>
            <a:ext cx="3990109" cy="307777"/>
          </a:xfrm>
          <a:prstGeom prst="rect">
            <a:avLst/>
          </a:prstGeom>
          <a:ln/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52399" defTabSz="91439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ja-JP" altLang="en-US" sz="1400" b="1" u="sng" dirty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（４）働き方の</a:t>
            </a:r>
            <a:r>
              <a:rPr lang="ja-JP" altLang="en-US" sz="1400" b="1" u="sng" dirty="0" smtClean="0">
                <a:solidFill>
                  <a:schemeClr val="bg1"/>
                </a:solidFill>
                <a:latin typeface="ＭＳ ゴシック" panose="020B0609070205080204" pitchFamily="49" charset="-128"/>
                <a:ea typeface="ＭＳ ゴシック" panose="020B0609070205080204" pitchFamily="49" charset="-128"/>
                <a:cs typeface="Times New Roman" panose="02020603050405020304" pitchFamily="18" charset="0"/>
              </a:rPr>
              <a:t>新しいスタイル</a:t>
            </a:r>
            <a:endParaRPr lang="ja-JP" altLang="ja-JP" sz="500" b="1" dirty="0">
              <a:solidFill>
                <a:schemeClr val="bg1"/>
              </a:solidFill>
              <a:latin typeface="ＭＳ ゴシック" panose="020B0609070205080204" pitchFamily="49" charset="-128"/>
              <a:ea typeface="ＭＳ ゴシック" panose="020B0609070205080204" pitchFamily="49" charset="-128"/>
            </a:endParaRPr>
          </a:p>
        </p:txBody>
      </p:sp>
      <p:sp>
        <p:nvSpPr>
          <p:cNvPr id="2" name="テキスト ボックス 1"/>
          <p:cNvSpPr txBox="1"/>
          <p:nvPr/>
        </p:nvSpPr>
        <p:spPr>
          <a:xfrm>
            <a:off x="102816" y="9680344"/>
            <a:ext cx="5776440" cy="26161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kumimoji="1" lang="en-US" altLang="ja-JP" sz="1100" dirty="0" smtClean="0">
                <a:latin typeface="+mn-ea"/>
              </a:rPr>
              <a:t>※</a:t>
            </a:r>
            <a:r>
              <a:rPr kumimoji="1" lang="ja-JP" altLang="en-US" sz="1100" dirty="0" smtClean="0">
                <a:latin typeface="+mn-ea"/>
              </a:rPr>
              <a:t>　業種ごとの感染拡大予防ガイドラインは、関係団体が別途作成</a:t>
            </a:r>
            <a:endParaRPr kumimoji="1" lang="ja-JP" altLang="en-US" sz="1100" dirty="0">
              <a:latin typeface="+mn-ea"/>
            </a:endParaRPr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600158" y="50371"/>
            <a:ext cx="1210588" cy="33855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none" rtlCol="0">
            <a:spAutoFit/>
          </a:bodyPr>
          <a:lstStyle/>
          <a:p>
            <a:r>
              <a:rPr kumimoji="1" lang="ja-JP" altLang="en-US" sz="1600" dirty="0" smtClean="0">
                <a:latin typeface="+mn-ea"/>
              </a:rPr>
              <a:t>参考資料２</a:t>
            </a:r>
            <a:endParaRPr kumimoji="1" lang="ja-JP" altLang="en-US" dirty="0">
              <a:latin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27536358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952</TotalTime>
  <Words>670</Words>
  <Application>Microsoft Office PowerPoint</Application>
  <PresentationFormat>A4 210 x 297 mm</PresentationFormat>
  <Paragraphs>58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8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10" baseType="lpstr">
      <vt:lpstr>ＭＳ ゴシック</vt:lpstr>
      <vt:lpstr>游ゴシック</vt:lpstr>
      <vt:lpstr>游ゴシック Light</vt:lpstr>
      <vt:lpstr>游明朝</vt:lpstr>
      <vt:lpstr>Arial</vt:lpstr>
      <vt:lpstr>Calibri</vt:lpstr>
      <vt:lpstr>Calibri Light</vt:lpstr>
      <vt:lpstr>Times New Roman</vt:lpstr>
      <vt:lpstr>Office テーマ</vt:lpstr>
      <vt:lpstr>PowerPoint プレゼンテーション</vt:lpstr>
    </vt:vector>
  </TitlesOfParts>
  <Company>厚生労働省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館村 宥紀(tatemura-hiroaki)</dc:creator>
  <cp:lastModifiedBy>野口 史温(noguchi-shion.5r4)</cp:lastModifiedBy>
  <cp:revision>85</cp:revision>
  <cp:lastPrinted>2020-06-19T04:23:03Z</cp:lastPrinted>
  <dcterms:created xsi:type="dcterms:W3CDTF">2020-05-02T04:02:29Z</dcterms:created>
  <dcterms:modified xsi:type="dcterms:W3CDTF">2020-11-26T11:48:00Z</dcterms:modified>
</cp:coreProperties>
</file>