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4"/>
  </p:notesMasterIdLst>
  <p:sldIdLst>
    <p:sldId id="256" r:id="rId2"/>
    <p:sldId id="258" r:id="rId3"/>
  </p:sldIdLst>
  <p:sldSz cx="6858000" cy="9906000" type="A4"/>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7C8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987" autoAdjust="0"/>
    <p:restoredTop sz="95460" autoAdjust="0"/>
  </p:normalViewPr>
  <p:slideViewPr>
    <p:cSldViewPr snapToGrid="0">
      <p:cViewPr>
        <p:scale>
          <a:sx n="200" d="100"/>
          <a:sy n="200" d="100"/>
        </p:scale>
        <p:origin x="372" y="14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ableStyles" Target="tableStyles.xml"/><Relationship Id="rId3" Type="http://schemas.openxmlformats.org/officeDocument/2006/relationships/slide" Target="slides/slide2.xml"/><Relationship Id="rId7" Type="http://schemas.openxmlformats.org/officeDocument/2006/relationships/theme" Target="theme/theme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viewProps" Target="viewProps.xml"/><Relationship Id="rId5" Type="http://schemas.openxmlformats.org/officeDocument/2006/relationships/presProps" Target="presProps.xml"/><Relationship Id="rId4"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49575" cy="498475"/>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56038" y="0"/>
            <a:ext cx="2949575" cy="498475"/>
          </a:xfrm>
          <a:prstGeom prst="rect">
            <a:avLst/>
          </a:prstGeom>
        </p:spPr>
        <p:txBody>
          <a:bodyPr vert="horz" lIns="91440" tIns="45720" rIns="91440" bIns="45720" rtlCol="0"/>
          <a:lstStyle>
            <a:lvl1pPr algn="r">
              <a:defRPr sz="1200"/>
            </a:lvl1pPr>
          </a:lstStyle>
          <a:p>
            <a:fld id="{303E1C4A-A4A8-4CF4-A9CC-1663E09E588C}" type="datetimeFigureOut">
              <a:rPr kumimoji="1" lang="ja-JP" altLang="en-US" smtClean="0"/>
              <a:t>2020/11/26</a:t>
            </a:fld>
            <a:endParaRPr kumimoji="1" lang="ja-JP" altLang="en-US"/>
          </a:p>
        </p:txBody>
      </p:sp>
      <p:sp>
        <p:nvSpPr>
          <p:cNvPr id="4" name="スライド イメージ プレースホルダー 3"/>
          <p:cNvSpPr>
            <a:spLocks noGrp="1" noRot="1" noChangeAspect="1"/>
          </p:cNvSpPr>
          <p:nvPr>
            <p:ph type="sldImg" idx="2"/>
          </p:nvPr>
        </p:nvSpPr>
        <p:spPr>
          <a:xfrm>
            <a:off x="2243138" y="1243013"/>
            <a:ext cx="2320925" cy="33543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81038" y="4783138"/>
            <a:ext cx="5445125" cy="3913187"/>
          </a:xfrm>
          <a:prstGeom prst="rect">
            <a:avLst/>
          </a:prstGeom>
        </p:spPr>
        <p:txBody>
          <a:bodyPr vert="horz" lIns="91440" tIns="45720" rIns="91440" bIns="45720" rtlCol="0"/>
          <a:lstStyle/>
          <a:p>
            <a:pPr lvl="0"/>
            <a:r>
              <a:rPr kumimoji="1" lang="ja-JP" altLang="en-US" smtClean="0"/>
              <a:t>マスター テキストの書式設定</a:t>
            </a:r>
          </a:p>
          <a:p>
            <a:pPr lvl="1"/>
            <a:r>
              <a:rPr kumimoji="1" lang="ja-JP" altLang="en-US" smtClean="0"/>
              <a:t>第 </a:t>
            </a:r>
            <a:r>
              <a:rPr kumimoji="1" lang="en-US" altLang="ja-JP" smtClean="0"/>
              <a:t>2 </a:t>
            </a:r>
            <a:r>
              <a:rPr kumimoji="1" lang="ja-JP" altLang="en-US" smtClean="0"/>
              <a:t>レベル</a:t>
            </a:r>
          </a:p>
          <a:p>
            <a:pPr lvl="2"/>
            <a:r>
              <a:rPr kumimoji="1" lang="ja-JP" altLang="en-US" smtClean="0"/>
              <a:t>第 </a:t>
            </a:r>
            <a:r>
              <a:rPr kumimoji="1" lang="en-US" altLang="ja-JP" smtClean="0"/>
              <a:t>3 </a:t>
            </a:r>
            <a:r>
              <a:rPr kumimoji="1" lang="ja-JP" altLang="en-US" smtClean="0"/>
              <a:t>レベル</a:t>
            </a:r>
          </a:p>
          <a:p>
            <a:pPr lvl="3"/>
            <a:r>
              <a:rPr kumimoji="1" lang="ja-JP" altLang="en-US" smtClean="0"/>
              <a:t>第 </a:t>
            </a:r>
            <a:r>
              <a:rPr kumimoji="1" lang="en-US" altLang="ja-JP" smtClean="0"/>
              <a:t>4 </a:t>
            </a:r>
            <a:r>
              <a:rPr kumimoji="1" lang="ja-JP" altLang="en-US" smtClean="0"/>
              <a:t>レベル</a:t>
            </a:r>
          </a:p>
          <a:p>
            <a:pPr lvl="4"/>
            <a:r>
              <a:rPr kumimoji="1" lang="ja-JP" altLang="en-US" smtClean="0"/>
              <a:t>第 </a:t>
            </a:r>
            <a:r>
              <a:rPr kumimoji="1" lang="en-US" altLang="ja-JP" smtClean="0"/>
              <a:t>5 </a:t>
            </a:r>
            <a:r>
              <a:rPr kumimoji="1" lang="ja-JP" altLang="en-US" smtClean="0"/>
              <a:t>レベル</a:t>
            </a:r>
            <a:endParaRPr kumimoji="1" lang="ja-JP" altLang="en-US"/>
          </a:p>
        </p:txBody>
      </p:sp>
      <p:sp>
        <p:nvSpPr>
          <p:cNvPr id="6" name="フッター プレースホルダー 5"/>
          <p:cNvSpPr>
            <a:spLocks noGrp="1"/>
          </p:cNvSpPr>
          <p:nvPr>
            <p:ph type="ftr" sz="quarter" idx="4"/>
          </p:nvPr>
        </p:nvSpPr>
        <p:spPr>
          <a:xfrm>
            <a:off x="0" y="9440863"/>
            <a:ext cx="2949575" cy="498475"/>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56038" y="9440863"/>
            <a:ext cx="2949575" cy="498475"/>
          </a:xfrm>
          <a:prstGeom prst="rect">
            <a:avLst/>
          </a:prstGeom>
        </p:spPr>
        <p:txBody>
          <a:bodyPr vert="horz" lIns="91440" tIns="45720" rIns="91440" bIns="45720" rtlCol="0" anchor="b"/>
          <a:lstStyle>
            <a:lvl1pPr algn="r">
              <a:defRPr sz="1200"/>
            </a:lvl1pPr>
          </a:lstStyle>
          <a:p>
            <a:fld id="{682F287C-618D-471E-99C9-D6A952654CE8}" type="slidenum">
              <a:rPr kumimoji="1" lang="ja-JP" altLang="en-US" smtClean="0"/>
              <a:t>‹#›</a:t>
            </a:fld>
            <a:endParaRPr kumimoji="1" lang="ja-JP" altLang="en-US"/>
          </a:p>
        </p:txBody>
      </p:sp>
    </p:spTree>
    <p:extLst>
      <p:ext uri="{BB962C8B-B14F-4D97-AF65-F5344CB8AC3E}">
        <p14:creationId xmlns:p14="http://schemas.microsoft.com/office/powerpoint/2010/main" val="3322964970"/>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10"/>
          </p:nvPr>
        </p:nvSpPr>
        <p:spPr/>
        <p:txBody>
          <a:bodyPr/>
          <a:lstStyle/>
          <a:p>
            <a:fld id="{682F287C-618D-471E-99C9-D6A952654CE8}" type="slidenum">
              <a:rPr kumimoji="1" lang="ja-JP" altLang="en-US" smtClean="0"/>
              <a:t>1</a:t>
            </a:fld>
            <a:endParaRPr kumimoji="1" lang="ja-JP" altLang="en-US"/>
          </a:p>
        </p:txBody>
      </p:sp>
    </p:spTree>
    <p:extLst>
      <p:ext uri="{BB962C8B-B14F-4D97-AF65-F5344CB8AC3E}">
        <p14:creationId xmlns:p14="http://schemas.microsoft.com/office/powerpoint/2010/main" val="40047112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21191"/>
            <a:ext cx="5829300" cy="3448756"/>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02944"/>
            <a:ext cx="5143500" cy="239165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149196105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178478938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27403"/>
            <a:ext cx="1478756" cy="8394877"/>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27403"/>
            <a:ext cx="4350544" cy="8394877"/>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132859793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191942092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69624"/>
            <a:ext cx="5915025" cy="4120620"/>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29226"/>
            <a:ext cx="5915025" cy="2166937"/>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344624106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37014"/>
            <a:ext cx="2914650" cy="6285266"/>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222115372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27405"/>
            <a:ext cx="5915025" cy="1914702"/>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28347"/>
            <a:ext cx="2901255"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18442"/>
            <a:ext cx="2901255"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28347"/>
            <a:ext cx="2915543" cy="1190095"/>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18442"/>
            <a:ext cx="2915543" cy="5322183"/>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359830581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275466186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379613947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26283"/>
            <a:ext cx="3471863" cy="7039681"/>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3449391040"/>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0400"/>
            <a:ext cx="2211884" cy="2311400"/>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26283"/>
            <a:ext cx="3471863" cy="7039681"/>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2971800"/>
            <a:ext cx="2211884" cy="5505627"/>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46325340-D50F-4987-AE25-157AA58A2764}" type="datetimeFigureOut">
              <a:rPr kumimoji="1" lang="ja-JP" altLang="en-US" smtClean="0"/>
              <a:t>2020/11/26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243716144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27405"/>
            <a:ext cx="5915025" cy="1914702"/>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37014"/>
            <a:ext cx="5915025" cy="6285266"/>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181397"/>
            <a:ext cx="1543050" cy="527403"/>
          </a:xfrm>
          <a:prstGeom prst="rect">
            <a:avLst/>
          </a:prstGeom>
        </p:spPr>
        <p:txBody>
          <a:bodyPr vert="horz" lIns="91440" tIns="45720" rIns="91440" bIns="45720" rtlCol="0" anchor="ctr"/>
          <a:lstStyle>
            <a:lvl1pPr algn="l">
              <a:defRPr sz="900">
                <a:solidFill>
                  <a:schemeClr val="tx1">
                    <a:tint val="75000"/>
                  </a:schemeClr>
                </a:solidFill>
              </a:defRPr>
            </a:lvl1pPr>
          </a:lstStyle>
          <a:p>
            <a:fld id="{46325340-D50F-4987-AE25-157AA58A2764}" type="datetimeFigureOut">
              <a:rPr kumimoji="1" lang="ja-JP" altLang="en-US" smtClean="0"/>
              <a:t>2020/11/26</a:t>
            </a:fld>
            <a:endParaRPr kumimoji="1" lang="ja-JP" altLang="en-US"/>
          </a:p>
        </p:txBody>
      </p:sp>
      <p:sp>
        <p:nvSpPr>
          <p:cNvPr id="5" name="Footer Placeholder 4"/>
          <p:cNvSpPr>
            <a:spLocks noGrp="1"/>
          </p:cNvSpPr>
          <p:nvPr>
            <p:ph type="ftr" sz="quarter" idx="3"/>
          </p:nvPr>
        </p:nvSpPr>
        <p:spPr>
          <a:xfrm>
            <a:off x="2271713" y="9181397"/>
            <a:ext cx="2314575" cy="527403"/>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181397"/>
            <a:ext cx="1543050" cy="527403"/>
          </a:xfrm>
          <a:prstGeom prst="rect">
            <a:avLst/>
          </a:prstGeom>
        </p:spPr>
        <p:txBody>
          <a:bodyPr vert="horz" lIns="91440" tIns="45720" rIns="91440" bIns="45720" rtlCol="0" anchor="ctr"/>
          <a:lstStyle>
            <a:lvl1pPr algn="r">
              <a:defRPr sz="900">
                <a:solidFill>
                  <a:schemeClr val="tx1">
                    <a:tint val="75000"/>
                  </a:schemeClr>
                </a:solidFill>
              </a:defRPr>
            </a:lvl1pPr>
          </a:lstStyle>
          <a:p>
            <a:fld id="{7F8AD3E1-04D1-4514-9F2E-EA3A754723EB}" type="slidenum">
              <a:rPr kumimoji="1" lang="ja-JP" altLang="en-US" smtClean="0"/>
              <a:t>‹#›</a:t>
            </a:fld>
            <a:endParaRPr kumimoji="1" lang="ja-JP" altLang="en-US"/>
          </a:p>
        </p:txBody>
      </p:sp>
    </p:spTree>
    <p:extLst>
      <p:ext uri="{BB962C8B-B14F-4D97-AF65-F5344CB8AC3E}">
        <p14:creationId xmlns:p14="http://schemas.microsoft.com/office/powerpoint/2010/main" val="1826978626"/>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4.emf"/><Relationship Id="rId3" Type="http://schemas.openxmlformats.org/officeDocument/2006/relationships/image" Target="../media/image1.png"/><Relationship Id="rId7" Type="http://schemas.openxmlformats.org/officeDocument/2006/relationships/hyperlink" Target="https://www.mhlw.go.jp/content/000657665.pdf" TargetMode="External"/><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hyperlink" Target="https://www.chohyo-shien.mhlw.go.jp/" TargetMode="External"/></Relationships>
</file>

<file path=ppt/slides/_rels/slide2.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角丸四角形 9"/>
          <p:cNvSpPr/>
          <p:nvPr/>
        </p:nvSpPr>
        <p:spPr>
          <a:xfrm>
            <a:off x="62212" y="8528258"/>
            <a:ext cx="6739003" cy="911250"/>
          </a:xfrm>
          <a:prstGeom prst="roundRect">
            <a:avLst/>
          </a:prstGeom>
          <a:ln>
            <a:solidFill>
              <a:srgbClr val="00B0F0"/>
            </a:solidFill>
          </a:ln>
        </p:spPr>
        <p:style>
          <a:lnRef idx="2">
            <a:schemeClr val="accent6"/>
          </a:lnRef>
          <a:fillRef idx="1">
            <a:schemeClr val="lt1"/>
          </a:fillRef>
          <a:effectRef idx="0">
            <a:schemeClr val="accent6"/>
          </a:effectRef>
          <a:fontRef idx="minor">
            <a:schemeClr val="dk1"/>
          </a:fontRef>
        </p:style>
        <p:txBody>
          <a:bodyPr rtlCol="0" anchor="ctr"/>
          <a:lstStyle/>
          <a:p>
            <a:pPr algn="ctr"/>
            <a:endParaRPr kumimoji="1" lang="ja-JP" altLang="en-US"/>
          </a:p>
        </p:txBody>
      </p:sp>
      <p:sp>
        <p:nvSpPr>
          <p:cNvPr id="23" name="正方形/長方形 22"/>
          <p:cNvSpPr/>
          <p:nvPr/>
        </p:nvSpPr>
        <p:spPr>
          <a:xfrm>
            <a:off x="127505" y="5314784"/>
            <a:ext cx="6613742" cy="2808364"/>
          </a:xfrm>
          <a:prstGeom prst="rect">
            <a:avLst/>
          </a:prstGeom>
          <a:no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227684" y="1473805"/>
            <a:ext cx="6486267" cy="1754326"/>
          </a:xfrm>
          <a:prstGeom prst="rect">
            <a:avLst/>
          </a:prstGeom>
          <a:noFill/>
        </p:spPr>
        <p:txBody>
          <a:bodyPr wrap="square" rtlCol="0">
            <a:spAutoFit/>
          </a:bodyPr>
          <a:lstStyle/>
          <a:p>
            <a:r>
              <a:rPr lang="ja-JP" altLang="en-US" dirty="0" smtClean="0">
                <a:solidFill>
                  <a:schemeClr val="accent1">
                    <a:lumMod val="50000"/>
                  </a:schemeClr>
                </a:solidFill>
                <a:latin typeface="ＭＳ ゴシック" panose="020B0609070205080204" pitchFamily="49" charset="-128"/>
                <a:ea typeface="ＭＳ ゴシック" panose="020B0609070205080204" pitchFamily="49" charset="-128"/>
              </a:rPr>
              <a:t>　</a:t>
            </a:r>
            <a:r>
              <a:rPr lang="ja-JP" altLang="en-US" sz="1700" dirty="0" smtClean="0">
                <a:solidFill>
                  <a:schemeClr val="accent1">
                    <a:lumMod val="50000"/>
                  </a:schemeClr>
                </a:solidFill>
                <a:latin typeface="HG丸ｺﾞｼｯｸM-PRO" panose="020F0600000000000000" pitchFamily="50" charset="-128"/>
                <a:ea typeface="HG丸ｺﾞｼｯｸM-PRO" panose="020F0600000000000000" pitchFamily="50" charset="-128"/>
              </a:rPr>
              <a:t>労働者が</a:t>
            </a:r>
            <a:r>
              <a:rPr lang="ja-JP" altLang="en-US"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就業中に新型コロナウイルス感染症に感染・発症し、休業した場合</a:t>
            </a:r>
            <a:r>
              <a:rPr lang="ja-JP" altLang="en-US" sz="1700" dirty="0" smtClean="0">
                <a:solidFill>
                  <a:schemeClr val="accent1">
                    <a:lumMod val="50000"/>
                  </a:schemeClr>
                </a:solidFill>
                <a:latin typeface="HG丸ｺﾞｼｯｸM-PRO" panose="020F0600000000000000" pitchFamily="50" charset="-128"/>
                <a:ea typeface="HG丸ｺﾞｼｯｸM-PRO" panose="020F0600000000000000" pitchFamily="50" charset="-128"/>
              </a:rPr>
              <a:t>には、</a:t>
            </a:r>
            <a:r>
              <a:rPr lang="ja-JP" altLang="en-US"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労働者死傷病報告の提出が必要</a:t>
            </a:r>
            <a:r>
              <a:rPr lang="ja-JP" altLang="en-US" sz="1700" dirty="0" smtClean="0">
                <a:solidFill>
                  <a:schemeClr val="accent1">
                    <a:lumMod val="50000"/>
                  </a:schemeClr>
                </a:solidFill>
                <a:latin typeface="HG丸ｺﾞｼｯｸM-PRO" panose="020F0600000000000000" pitchFamily="50" charset="-128"/>
                <a:ea typeface="HG丸ｺﾞｼｯｸM-PRO" panose="020F0600000000000000" pitchFamily="50" charset="-128"/>
              </a:rPr>
              <a:t>となります。</a:t>
            </a:r>
            <a:endParaRPr lang="en-US" altLang="ja-JP" sz="1700" dirty="0" smtClean="0">
              <a:solidFill>
                <a:schemeClr val="accent1">
                  <a:lumMod val="50000"/>
                </a:schemeClr>
              </a:solidFill>
              <a:latin typeface="HG丸ｺﾞｼｯｸM-PRO" panose="020F0600000000000000" pitchFamily="50" charset="-128"/>
              <a:ea typeface="HG丸ｺﾞｼｯｸM-PRO" panose="020F0600000000000000" pitchFamily="50" charset="-128"/>
            </a:endParaRPr>
          </a:p>
          <a:p>
            <a:endParaRPr lang="en-US" altLang="ja-JP" sz="300" dirty="0" smtClean="0">
              <a:solidFill>
                <a:schemeClr val="accent1">
                  <a:lumMod val="50000"/>
                </a:schemeClr>
              </a:solidFill>
              <a:latin typeface="ＭＳ ゴシック" panose="020B0609070205080204" pitchFamily="49" charset="-128"/>
              <a:ea typeface="ＭＳ ゴシック" panose="020B0609070205080204" pitchFamily="49" charset="-128"/>
            </a:endParaRPr>
          </a:p>
          <a:p>
            <a:r>
              <a:rPr lang="ja-JP" altLang="en-US" sz="1700" dirty="0" smtClean="0">
                <a:solidFill>
                  <a:schemeClr val="accent1">
                    <a:lumMod val="50000"/>
                  </a:schemeClr>
                </a:solidFill>
                <a:latin typeface="ＭＳ ゴシック" panose="020B0609070205080204" pitchFamily="49" charset="-128"/>
                <a:ea typeface="ＭＳ ゴシック" panose="020B0609070205080204" pitchFamily="49" charset="-128"/>
              </a:rPr>
              <a:t>　</a:t>
            </a:r>
            <a:r>
              <a:rPr lang="ja-JP" altLang="en-US" sz="1700" dirty="0" smtClean="0">
                <a:solidFill>
                  <a:schemeClr val="accent1">
                    <a:lumMod val="50000"/>
                  </a:schemeClr>
                </a:solidFill>
                <a:latin typeface="HG丸ｺﾞｼｯｸM-PRO" panose="020F0600000000000000" pitchFamily="50" charset="-128"/>
                <a:ea typeface="HG丸ｺﾞｼｯｸM-PRO" panose="020F0600000000000000" pitchFamily="50" charset="-128"/>
              </a:rPr>
              <a:t>事業場で働く</a:t>
            </a:r>
            <a:r>
              <a:rPr lang="ja-JP" altLang="en-US"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従業員の皆様が</a:t>
            </a:r>
            <a:r>
              <a:rPr lang="ja-JP" altLang="ja-JP"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新型コロナウイルス</a:t>
            </a:r>
            <a:r>
              <a:rPr lang="ja-JP" altLang="en-US"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感染症により休業</a:t>
            </a:r>
            <a:r>
              <a:rPr lang="ja-JP" altLang="ja-JP"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した場合</a:t>
            </a:r>
            <a:r>
              <a:rPr lang="ja-JP" altLang="en-US" sz="1700" dirty="0" smtClean="0">
                <a:solidFill>
                  <a:schemeClr val="accent1">
                    <a:lumMod val="50000"/>
                  </a:schemeClr>
                </a:solidFill>
                <a:latin typeface="HG丸ｺﾞｼｯｸM-PRO" panose="020F0600000000000000" pitchFamily="50" charset="-128"/>
                <a:ea typeface="HG丸ｺﾞｼｯｸM-PRO" panose="020F0600000000000000" pitchFamily="50" charset="-128"/>
              </a:rPr>
              <a:t>には、</a:t>
            </a:r>
            <a:r>
              <a:rPr lang="ja-JP" altLang="en-US" sz="1700" u="sng" dirty="0" smtClean="0">
                <a:solidFill>
                  <a:schemeClr val="accent1">
                    <a:lumMod val="50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遅滞なく、事業場を所轄する労働基準監督署に労働者死傷病報告を提出</a:t>
            </a:r>
            <a:r>
              <a:rPr lang="ja-JP" altLang="en-US" sz="1700" dirty="0" smtClean="0">
                <a:solidFill>
                  <a:schemeClr val="accent1">
                    <a:lumMod val="50000"/>
                  </a:schemeClr>
                </a:solidFill>
                <a:latin typeface="HG丸ｺﾞｼｯｸM-PRO" panose="020F0600000000000000" pitchFamily="50" charset="-128"/>
                <a:ea typeface="HG丸ｺﾞｼｯｸM-PRO" panose="020F0600000000000000" pitchFamily="50" charset="-128"/>
              </a:rPr>
              <a:t>してください。</a:t>
            </a:r>
            <a:endParaRPr lang="en-US" altLang="ja-JP" sz="1700" dirty="0" smtClean="0">
              <a:solidFill>
                <a:schemeClr val="accent1">
                  <a:lumMod val="50000"/>
                </a:schemeClr>
              </a:solidFill>
              <a:latin typeface="HG丸ｺﾞｼｯｸM-PRO" panose="020F0600000000000000" pitchFamily="50" charset="-128"/>
              <a:ea typeface="HG丸ｺﾞｼｯｸM-PRO" panose="020F0600000000000000" pitchFamily="50" charset="-128"/>
            </a:endParaRPr>
          </a:p>
          <a:p>
            <a:endParaRPr lang="en-US" altLang="ja-JP" sz="300" dirty="0">
              <a:solidFill>
                <a:schemeClr val="accent1">
                  <a:lumMod val="50000"/>
                </a:schemeClr>
              </a:solidFill>
              <a:latin typeface="ＭＳ ゴシック" panose="020B0609070205080204" pitchFamily="49" charset="-128"/>
              <a:ea typeface="ＭＳ ゴシック" panose="020B0609070205080204" pitchFamily="49" charset="-128"/>
            </a:endParaRPr>
          </a:p>
          <a:p>
            <a:r>
              <a:rPr lang="ja-JP" altLang="en-US" sz="1600" dirty="0">
                <a:latin typeface="HG丸ｺﾞｼｯｸM-PRO" panose="020F0600000000000000" pitchFamily="50" charset="-128"/>
                <a:ea typeface="HG丸ｺﾞｼｯｸM-PRO" panose="020F0600000000000000" pitchFamily="50" charset="-128"/>
              </a:rPr>
              <a:t>　</a:t>
            </a:r>
            <a:r>
              <a:rPr lang="en-US" altLang="ja-JP" sz="1400" dirty="0" smtClean="0">
                <a:latin typeface="HG丸ｺﾞｼｯｸM-PRO" panose="020F0600000000000000" pitchFamily="50" charset="-128"/>
                <a:ea typeface="HG丸ｺﾞｼｯｸM-PRO" panose="020F0600000000000000" pitchFamily="50" charset="-128"/>
              </a:rPr>
              <a:t>※ </a:t>
            </a:r>
            <a:r>
              <a:rPr lang="ja-JP" altLang="en-US" sz="1400" dirty="0" smtClean="0">
                <a:latin typeface="HG丸ｺﾞｼｯｸM-PRO" panose="020F0600000000000000" pitchFamily="50" charset="-128"/>
                <a:ea typeface="HG丸ｺﾞｼｯｸM-PRO" panose="020F0600000000000000" pitchFamily="50" charset="-128"/>
              </a:rPr>
              <a:t>ご提出</a:t>
            </a:r>
            <a:r>
              <a:rPr lang="ja-JP" altLang="en-US" sz="1400" dirty="0">
                <a:latin typeface="HG丸ｺﾞｼｯｸM-PRO" panose="020F0600000000000000" pitchFamily="50" charset="-128"/>
                <a:ea typeface="HG丸ｺﾞｼｯｸM-PRO" panose="020F0600000000000000" pitchFamily="50" charset="-128"/>
              </a:rPr>
              <a:t>の際は、</a:t>
            </a:r>
            <a:r>
              <a:rPr lang="ja-JP" altLang="en-US" sz="1400" b="1" dirty="0">
                <a:latin typeface="HG丸ｺﾞｼｯｸM-PRO" panose="020F0600000000000000" pitchFamily="50" charset="-128"/>
                <a:ea typeface="HG丸ｺﾞｼｯｸM-PRO" panose="020F0600000000000000" pitchFamily="50" charset="-128"/>
              </a:rPr>
              <a:t>電子申請</a:t>
            </a:r>
            <a:r>
              <a:rPr lang="ja-JP" altLang="en-US" sz="1400" dirty="0">
                <a:latin typeface="HG丸ｺﾞｼｯｸM-PRO" panose="020F0600000000000000" pitchFamily="50" charset="-128"/>
                <a:ea typeface="HG丸ｺﾞｼｯｸM-PRO" panose="020F0600000000000000" pitchFamily="50" charset="-128"/>
              </a:rPr>
              <a:t>や</a:t>
            </a:r>
            <a:r>
              <a:rPr lang="ja-JP" altLang="en-US" sz="1400" b="1" dirty="0">
                <a:latin typeface="HG丸ｺﾞｼｯｸM-PRO" panose="020F0600000000000000" pitchFamily="50" charset="-128"/>
                <a:ea typeface="HG丸ｺﾞｼｯｸM-PRO" panose="020F0600000000000000" pitchFamily="50" charset="-128"/>
              </a:rPr>
              <a:t>郵送</a:t>
            </a:r>
            <a:r>
              <a:rPr lang="ja-JP" altLang="en-US" sz="1400" dirty="0">
                <a:latin typeface="HG丸ｺﾞｼｯｸM-PRO" panose="020F0600000000000000" pitchFamily="50" charset="-128"/>
                <a:ea typeface="HG丸ｺﾞｼｯｸM-PRO" panose="020F0600000000000000" pitchFamily="50" charset="-128"/>
              </a:rPr>
              <a:t>の積極的な活用をお願いいたします</a:t>
            </a:r>
            <a:r>
              <a:rPr lang="ja-JP" altLang="en-US" sz="1600" dirty="0" smtClean="0">
                <a:latin typeface="HG丸ｺﾞｼｯｸM-PRO" panose="020F0600000000000000" pitchFamily="50" charset="-128"/>
                <a:ea typeface="HG丸ｺﾞｼｯｸM-PRO" panose="020F0600000000000000" pitchFamily="50" charset="-128"/>
              </a:rPr>
              <a:t>。</a:t>
            </a:r>
            <a:endParaRPr lang="ja-JP" altLang="en-US" sz="1600" dirty="0">
              <a:latin typeface="HG丸ｺﾞｼｯｸM-PRO" panose="020F0600000000000000" pitchFamily="50" charset="-128"/>
              <a:ea typeface="HG丸ｺﾞｼｯｸM-PRO" panose="020F0600000000000000" pitchFamily="50" charset="-128"/>
            </a:endParaRPr>
          </a:p>
        </p:txBody>
      </p:sp>
      <p:sp>
        <p:nvSpPr>
          <p:cNvPr id="9" name="テキスト ボックス 8"/>
          <p:cNvSpPr txBox="1"/>
          <p:nvPr/>
        </p:nvSpPr>
        <p:spPr>
          <a:xfrm>
            <a:off x="265747" y="3215645"/>
            <a:ext cx="6337257" cy="1938992"/>
          </a:xfrm>
          <a:prstGeom prst="rect">
            <a:avLst/>
          </a:prstGeom>
          <a:noFill/>
          <a:ln w="9525">
            <a:solidFill>
              <a:srgbClr val="FF0000"/>
            </a:solidFill>
            <a:prstDash val="dash"/>
          </a:ln>
        </p:spPr>
        <p:txBody>
          <a:bodyPr wrap="square" rtlCol="0">
            <a:spAutoFit/>
          </a:bodyPr>
          <a:lstStyle/>
          <a:p>
            <a:r>
              <a:rPr lang="ja-JP" altLang="en-US" sz="1400" dirty="0" smtClean="0">
                <a:latin typeface="HG丸ｺﾞｼｯｸM-PRO" panose="020F0600000000000000" pitchFamily="50" charset="-128"/>
                <a:ea typeface="HG丸ｺﾞｼｯｸM-PRO" panose="020F0600000000000000" pitchFamily="50" charset="-128"/>
              </a:rPr>
              <a:t>　事</a:t>
            </a:r>
            <a:r>
              <a:rPr lang="ja-JP" altLang="en-US" sz="1400" dirty="0">
                <a:latin typeface="HG丸ｺﾞｼｯｸM-PRO" panose="020F0600000000000000" pitchFamily="50" charset="-128"/>
                <a:ea typeface="HG丸ｺﾞｼｯｸM-PRO" panose="020F0600000000000000" pitchFamily="50" charset="-128"/>
              </a:rPr>
              <a:t>業者は</a:t>
            </a:r>
            <a:r>
              <a:rPr lang="ja-JP" altLang="en-US" sz="1400" dirty="0" smtClean="0">
                <a:latin typeface="HG丸ｺﾞｼｯｸM-PRO" panose="020F0600000000000000" pitchFamily="50" charset="-128"/>
                <a:ea typeface="HG丸ｺﾞｼｯｸM-PRO" panose="020F0600000000000000" pitchFamily="50" charset="-128"/>
              </a:rPr>
              <a:t>、以下のような場合には、</a:t>
            </a:r>
            <a:r>
              <a:rPr lang="ja-JP" altLang="en-US" sz="1400" u="sng" dirty="0">
                <a:latin typeface="HG丸ｺﾞｼｯｸM-PRO" panose="020F0600000000000000" pitchFamily="50" charset="-128"/>
                <a:ea typeface="HG丸ｺﾞｼｯｸM-PRO" panose="020F0600000000000000" pitchFamily="50" charset="-128"/>
              </a:rPr>
              <a:t>遅滞なく、労働者</a:t>
            </a:r>
            <a:r>
              <a:rPr lang="ja-JP" altLang="en-US" sz="1400" u="sng" dirty="0" smtClean="0">
                <a:latin typeface="HG丸ｺﾞｼｯｸM-PRO" panose="020F0600000000000000" pitchFamily="50" charset="-128"/>
                <a:ea typeface="HG丸ｺﾞｼｯｸM-PRO" panose="020F0600000000000000" pitchFamily="50" charset="-128"/>
              </a:rPr>
              <a:t>死傷病報告を</a:t>
            </a:r>
            <a:r>
              <a:rPr lang="ja-JP" altLang="en-US" sz="1400" u="sng" dirty="0">
                <a:latin typeface="HG丸ｺﾞｼｯｸM-PRO" panose="020F0600000000000000" pitchFamily="50" charset="-128"/>
                <a:ea typeface="HG丸ｺﾞｼｯｸM-PRO" panose="020F0600000000000000" pitchFamily="50" charset="-128"/>
              </a:rPr>
              <a:t>労働基準監督</a:t>
            </a:r>
            <a:r>
              <a:rPr lang="ja-JP" altLang="en-US" sz="1400" u="sng" dirty="0" smtClean="0">
                <a:latin typeface="HG丸ｺﾞｼｯｸM-PRO" panose="020F0600000000000000" pitchFamily="50" charset="-128"/>
                <a:ea typeface="HG丸ｺﾞｼｯｸM-PRO" panose="020F0600000000000000" pitchFamily="50" charset="-128"/>
              </a:rPr>
              <a:t>署長</a:t>
            </a:r>
            <a:r>
              <a:rPr lang="ja-JP" altLang="en-US" sz="1400" u="sng" dirty="0">
                <a:latin typeface="HG丸ｺﾞｼｯｸM-PRO" panose="020F0600000000000000" pitchFamily="50" charset="-128"/>
                <a:ea typeface="HG丸ｺﾞｼｯｸM-PRO" panose="020F0600000000000000" pitchFamily="50" charset="-128"/>
              </a:rPr>
              <a:t>に</a:t>
            </a:r>
            <a:r>
              <a:rPr lang="ja-JP" altLang="en-US" sz="1400" u="sng" dirty="0" smtClean="0">
                <a:latin typeface="HG丸ｺﾞｼｯｸM-PRO" panose="020F0600000000000000" pitchFamily="50" charset="-128"/>
                <a:ea typeface="HG丸ｺﾞｼｯｸM-PRO" panose="020F0600000000000000" pitchFamily="50" charset="-128"/>
              </a:rPr>
              <a:t>提出しなければ</a:t>
            </a:r>
            <a:r>
              <a:rPr lang="ja-JP" altLang="en-US" sz="1400" u="sng" dirty="0">
                <a:latin typeface="HG丸ｺﾞｼｯｸM-PRO" panose="020F0600000000000000" pitchFamily="50" charset="-128"/>
                <a:ea typeface="HG丸ｺﾞｼｯｸM-PRO" panose="020F0600000000000000" pitchFamily="50" charset="-128"/>
              </a:rPr>
              <a:t>なりません</a:t>
            </a:r>
            <a:r>
              <a:rPr lang="ja-JP" altLang="en-US" sz="1400" u="sng" dirty="0" smtClean="0">
                <a:latin typeface="HG丸ｺﾞｼｯｸM-PRO" panose="020F0600000000000000" pitchFamily="50" charset="-128"/>
                <a:ea typeface="HG丸ｺﾞｼｯｸM-PRO" panose="020F0600000000000000" pitchFamily="50" charset="-128"/>
              </a:rPr>
              <a:t>。</a:t>
            </a:r>
            <a:r>
              <a:rPr lang="zh-TW" altLang="en-US" sz="1400" dirty="0">
                <a:latin typeface="HG丸ｺﾞｼｯｸM-PRO" panose="020F0600000000000000" pitchFamily="50" charset="-128"/>
                <a:ea typeface="HG丸ｺﾞｼｯｸM-PRO" panose="020F0600000000000000" pitchFamily="50" charset="-128"/>
              </a:rPr>
              <a:t> </a:t>
            </a:r>
            <a:endParaRPr lang="en-US" altLang="zh-TW" sz="1400" dirty="0" smtClean="0">
              <a:latin typeface="HG丸ｺﾞｼｯｸM-PRO" panose="020F0600000000000000" pitchFamily="50" charset="-128"/>
              <a:ea typeface="HG丸ｺﾞｼｯｸM-PRO" panose="020F0600000000000000" pitchFamily="50" charset="-128"/>
            </a:endParaRPr>
          </a:p>
          <a:p>
            <a:pPr algn="r"/>
            <a:r>
              <a:rPr lang="zh-TW" altLang="en-US" sz="1200" dirty="0" smtClean="0">
                <a:latin typeface="HG丸ｺﾞｼｯｸM-PRO" panose="020F0600000000000000" pitchFamily="50" charset="-128"/>
                <a:ea typeface="HG丸ｺﾞｼｯｸM-PRO" panose="020F0600000000000000" pitchFamily="50" charset="-128"/>
              </a:rPr>
              <a:t>（</a:t>
            </a:r>
            <a:r>
              <a:rPr lang="ja-JP" altLang="en-US" sz="1200" dirty="0" smtClean="0">
                <a:latin typeface="HG丸ｺﾞｼｯｸM-PRO" panose="020F0600000000000000" pitchFamily="50" charset="-128"/>
                <a:ea typeface="HG丸ｺﾞｼｯｸM-PRO" panose="020F0600000000000000" pitchFamily="50" charset="-128"/>
              </a:rPr>
              <a:t>労働安全衛生法第</a:t>
            </a:r>
            <a:r>
              <a:rPr lang="en-US" altLang="ja-JP" sz="1200" dirty="0" smtClean="0">
                <a:latin typeface="HG丸ｺﾞｼｯｸM-PRO" panose="020F0600000000000000" pitchFamily="50" charset="-128"/>
                <a:ea typeface="HG丸ｺﾞｼｯｸM-PRO" panose="020F0600000000000000" pitchFamily="50" charset="-128"/>
              </a:rPr>
              <a:t>100</a:t>
            </a:r>
            <a:r>
              <a:rPr lang="ja-JP" altLang="en-US" sz="1200" dirty="0" smtClean="0">
                <a:latin typeface="HG丸ｺﾞｼｯｸM-PRO" panose="020F0600000000000000" pitchFamily="50" charset="-128"/>
                <a:ea typeface="HG丸ｺﾞｼｯｸM-PRO" panose="020F0600000000000000" pitchFamily="50" charset="-128"/>
              </a:rPr>
              <a:t>条、</a:t>
            </a:r>
            <a:r>
              <a:rPr lang="zh-TW" altLang="en-US" sz="1200" dirty="0" smtClean="0">
                <a:latin typeface="HG丸ｺﾞｼｯｸM-PRO" panose="020F0600000000000000" pitchFamily="50" charset="-128"/>
                <a:ea typeface="HG丸ｺﾞｼｯｸM-PRO" panose="020F0600000000000000" pitchFamily="50" charset="-128"/>
              </a:rPr>
              <a:t>労働</a:t>
            </a:r>
            <a:r>
              <a:rPr lang="zh-TW" altLang="en-US" sz="1200" dirty="0">
                <a:latin typeface="HG丸ｺﾞｼｯｸM-PRO" panose="020F0600000000000000" pitchFamily="50" charset="-128"/>
                <a:ea typeface="HG丸ｺﾞｼｯｸM-PRO" panose="020F0600000000000000" pitchFamily="50" charset="-128"/>
              </a:rPr>
              <a:t>安全衛生規則</a:t>
            </a:r>
            <a:r>
              <a:rPr lang="zh-TW" altLang="en-US" sz="1200" dirty="0" smtClean="0">
                <a:latin typeface="HG丸ｺﾞｼｯｸM-PRO" panose="020F0600000000000000" pitchFamily="50" charset="-128"/>
                <a:ea typeface="HG丸ｺﾞｼｯｸM-PRO" panose="020F0600000000000000" pitchFamily="50" charset="-128"/>
              </a:rPr>
              <a:t>第</a:t>
            </a:r>
            <a:r>
              <a:rPr lang="en-US" altLang="ja-JP" sz="1200" dirty="0" smtClean="0">
                <a:latin typeface="HG丸ｺﾞｼｯｸM-PRO" panose="020F0600000000000000" pitchFamily="50" charset="-128"/>
                <a:ea typeface="HG丸ｺﾞｼｯｸM-PRO" panose="020F0600000000000000" pitchFamily="50" charset="-128"/>
              </a:rPr>
              <a:t>97</a:t>
            </a:r>
            <a:r>
              <a:rPr lang="ja-JP" altLang="en-US" sz="1200" dirty="0" smtClean="0">
                <a:latin typeface="HG丸ｺﾞｼｯｸM-PRO" panose="020F0600000000000000" pitchFamily="50" charset="-128"/>
                <a:ea typeface="HG丸ｺﾞｼｯｸM-PRO" panose="020F0600000000000000" pitchFamily="50" charset="-128"/>
              </a:rPr>
              <a:t>条</a:t>
            </a:r>
            <a:r>
              <a:rPr lang="zh-TW" altLang="en-US" sz="1200" dirty="0" smtClean="0">
                <a:latin typeface="HG丸ｺﾞｼｯｸM-PRO" panose="020F0600000000000000" pitchFamily="50" charset="-128"/>
                <a:ea typeface="HG丸ｺﾞｼｯｸM-PRO" panose="020F0600000000000000" pitchFamily="50" charset="-128"/>
              </a:rPr>
              <a:t>）</a:t>
            </a:r>
            <a:endParaRPr lang="en-US" altLang="zh-TW" sz="1200" dirty="0" smtClean="0">
              <a:latin typeface="HG丸ｺﾞｼｯｸM-PRO" panose="020F0600000000000000" pitchFamily="50" charset="-128"/>
              <a:ea typeface="HG丸ｺﾞｼｯｸM-PRO" panose="020F0600000000000000" pitchFamily="50" charset="-128"/>
            </a:endParaRPr>
          </a:p>
          <a:p>
            <a:endParaRPr lang="en-US" altLang="ja-JP" sz="5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　</a:t>
            </a:r>
            <a:r>
              <a:rPr lang="en-US" altLang="ja-JP" sz="1200" dirty="0" smtClean="0">
                <a:latin typeface="HG丸ｺﾞｼｯｸM-PRO" panose="020F0600000000000000" pitchFamily="50" charset="-128"/>
                <a:ea typeface="HG丸ｺﾞｼｯｸM-PRO" panose="020F0600000000000000" pitchFamily="50" charset="-128"/>
              </a:rPr>
              <a:t>(</a:t>
            </a:r>
            <a:r>
              <a:rPr lang="en-US" altLang="ja-JP" sz="1200" dirty="0">
                <a:latin typeface="HG丸ｺﾞｼｯｸM-PRO" panose="020F0600000000000000" pitchFamily="50" charset="-128"/>
                <a:ea typeface="HG丸ｺﾞｼｯｸM-PRO" panose="020F0600000000000000" pitchFamily="50" charset="-128"/>
              </a:rPr>
              <a:t>1)</a:t>
            </a:r>
            <a:r>
              <a:rPr lang="ja-JP" altLang="en-US" sz="1200" dirty="0">
                <a:latin typeface="HG丸ｺﾞｼｯｸM-PRO" panose="020F0600000000000000" pitchFamily="50" charset="-128"/>
                <a:ea typeface="HG丸ｺﾞｼｯｸM-PRO" panose="020F0600000000000000" pitchFamily="50" charset="-128"/>
              </a:rPr>
              <a:t>労働者が</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労働災害</a:t>
            </a:r>
            <a:r>
              <a:rPr lang="ja-JP" altLang="en-US" sz="1200" dirty="0">
                <a:latin typeface="HG丸ｺﾞｼｯｸM-PRO" panose="020F0600000000000000" pitchFamily="50" charset="-128"/>
                <a:ea typeface="HG丸ｺﾞｼｯｸM-PRO" panose="020F0600000000000000" pitchFamily="50" charset="-128"/>
              </a:rPr>
              <a:t>に</a:t>
            </a:r>
            <a:r>
              <a:rPr lang="ja-JP" altLang="en-US" sz="1200" dirty="0" smtClean="0">
                <a:latin typeface="HG丸ｺﾞｼｯｸM-PRO" panose="020F0600000000000000" pitchFamily="50" charset="-128"/>
                <a:ea typeface="HG丸ｺﾞｼｯｸM-PRO" panose="020F0600000000000000" pitchFamily="50" charset="-128"/>
              </a:rPr>
              <a:t>より</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死亡</a:t>
            </a:r>
            <a:r>
              <a:rPr lang="ja-JP" altLang="en-US" sz="12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し、又</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は</a:t>
            </a:r>
            <a:r>
              <a:rPr lang="ja-JP" altLang="en-US" sz="12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休業</a:t>
            </a:r>
            <a:r>
              <a:rPr lang="ja-JP" altLang="en-US" sz="1200" dirty="0" smtClean="0">
                <a:latin typeface="HG丸ｺﾞｼｯｸM-PRO" panose="020F0600000000000000" pitchFamily="50" charset="-128"/>
                <a:ea typeface="HG丸ｺﾞｼｯｸM-PRO" panose="020F0600000000000000" pitchFamily="50" charset="-128"/>
              </a:rPr>
              <a:t>したとき</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　</a:t>
            </a:r>
            <a:r>
              <a:rPr lang="en-US" altLang="ja-JP" sz="1200" dirty="0" smtClean="0">
                <a:latin typeface="HG丸ｺﾞｼｯｸM-PRO" panose="020F0600000000000000" pitchFamily="50" charset="-128"/>
                <a:ea typeface="HG丸ｺﾞｼｯｸM-PRO" panose="020F0600000000000000" pitchFamily="50" charset="-128"/>
              </a:rPr>
              <a:t>(</a:t>
            </a:r>
            <a:r>
              <a:rPr lang="en-US" altLang="ja-JP" sz="1200" dirty="0">
                <a:latin typeface="HG丸ｺﾞｼｯｸM-PRO" panose="020F0600000000000000" pitchFamily="50" charset="-128"/>
                <a:ea typeface="HG丸ｺﾞｼｯｸM-PRO" panose="020F0600000000000000" pitchFamily="50" charset="-128"/>
              </a:rPr>
              <a:t>2)</a:t>
            </a:r>
            <a:r>
              <a:rPr lang="ja-JP" altLang="en-US" sz="1200" dirty="0">
                <a:latin typeface="HG丸ｺﾞｼｯｸM-PRO" panose="020F0600000000000000" pitchFamily="50" charset="-128"/>
                <a:ea typeface="HG丸ｺﾞｼｯｸM-PRO" panose="020F0600000000000000" pitchFamily="50" charset="-128"/>
              </a:rPr>
              <a:t>労働者が</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就業中に</a:t>
            </a:r>
            <a:r>
              <a:rPr lang="ja-JP" altLang="en-US" sz="1200" dirty="0">
                <a:latin typeface="HG丸ｺﾞｼｯｸM-PRO" panose="020F0600000000000000" pitchFamily="50" charset="-128"/>
                <a:ea typeface="HG丸ｺﾞｼｯｸM-PRO" panose="020F0600000000000000" pitchFamily="50" charset="-128"/>
              </a:rPr>
              <a:t>負傷、窒息又は急性中毒により</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死亡</a:t>
            </a:r>
            <a:r>
              <a:rPr lang="ja-JP" altLang="en-US" sz="12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し、又</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は休業</a:t>
            </a:r>
            <a:r>
              <a:rPr lang="ja-JP" altLang="en-US" sz="1200" dirty="0">
                <a:latin typeface="HG丸ｺﾞｼｯｸM-PRO" panose="020F0600000000000000" pitchFamily="50" charset="-128"/>
                <a:ea typeface="HG丸ｺﾞｼｯｸM-PRO" panose="020F0600000000000000" pitchFamily="50" charset="-128"/>
              </a:rPr>
              <a:t>した</a:t>
            </a:r>
            <a:r>
              <a:rPr lang="ja-JP" altLang="en-US" sz="1200" dirty="0" smtClean="0">
                <a:latin typeface="HG丸ｺﾞｼｯｸM-PRO" panose="020F0600000000000000" pitchFamily="50" charset="-128"/>
                <a:ea typeface="HG丸ｺﾞｼｯｸM-PRO" panose="020F0600000000000000" pitchFamily="50" charset="-128"/>
              </a:rPr>
              <a:t>とき</a:t>
            </a:r>
            <a:endParaRPr lang="en-US" altLang="ja-JP" sz="1200" dirty="0" smtClean="0">
              <a:latin typeface="HG丸ｺﾞｼｯｸM-PRO" panose="020F0600000000000000" pitchFamily="50" charset="-128"/>
              <a:ea typeface="HG丸ｺﾞｼｯｸM-PRO" panose="020F0600000000000000" pitchFamily="50" charset="-128"/>
            </a:endParaRPr>
          </a:p>
          <a:p>
            <a:r>
              <a:rPr lang="ja-JP" altLang="en-US" sz="1200" dirty="0" smtClean="0">
                <a:latin typeface="HG丸ｺﾞｼｯｸM-PRO" panose="020F0600000000000000" pitchFamily="50" charset="-128"/>
                <a:ea typeface="HG丸ｺﾞｼｯｸM-PRO" panose="020F0600000000000000" pitchFamily="50" charset="-128"/>
              </a:rPr>
              <a:t>　</a:t>
            </a:r>
            <a:r>
              <a:rPr lang="en-US" altLang="ja-JP" sz="1200" dirty="0" smtClean="0">
                <a:latin typeface="HG丸ｺﾞｼｯｸM-PRO" panose="020F0600000000000000" pitchFamily="50" charset="-128"/>
                <a:ea typeface="HG丸ｺﾞｼｯｸM-PRO" panose="020F0600000000000000" pitchFamily="50" charset="-128"/>
              </a:rPr>
              <a:t>(</a:t>
            </a:r>
            <a:r>
              <a:rPr lang="en-US" altLang="ja-JP" sz="1200" dirty="0">
                <a:latin typeface="HG丸ｺﾞｼｯｸM-PRO" panose="020F0600000000000000" pitchFamily="50" charset="-128"/>
                <a:ea typeface="HG丸ｺﾞｼｯｸM-PRO" panose="020F0600000000000000" pitchFamily="50" charset="-128"/>
              </a:rPr>
              <a:t>3)</a:t>
            </a:r>
            <a:r>
              <a:rPr lang="ja-JP" altLang="en-US" sz="1200" dirty="0">
                <a:latin typeface="HG丸ｺﾞｼｯｸM-PRO" panose="020F0600000000000000" pitchFamily="50" charset="-128"/>
                <a:ea typeface="HG丸ｺﾞｼｯｸM-PRO" panose="020F0600000000000000" pitchFamily="50" charset="-128"/>
              </a:rPr>
              <a:t>労働者が</a:t>
            </a:r>
            <a:r>
              <a:rPr lang="ja-JP" altLang="en-US" sz="1200" b="1" u="sng"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事業場内又はその附属建設物内で</a:t>
            </a:r>
            <a:r>
              <a:rPr lang="ja-JP" altLang="en-US" sz="1200" dirty="0">
                <a:latin typeface="HG丸ｺﾞｼｯｸM-PRO" panose="020F0600000000000000" pitchFamily="50" charset="-128"/>
                <a:ea typeface="HG丸ｺﾞｼｯｸM-PRO" panose="020F0600000000000000" pitchFamily="50" charset="-128"/>
              </a:rPr>
              <a:t>負傷、窒息又は急性中毒に</a:t>
            </a:r>
            <a:r>
              <a:rPr lang="ja-JP" altLang="en-US" sz="1200" dirty="0" smtClean="0">
                <a:latin typeface="HG丸ｺﾞｼｯｸM-PRO" panose="020F0600000000000000" pitchFamily="50" charset="-128"/>
                <a:ea typeface="HG丸ｺﾞｼｯｸM-PRO" panose="020F0600000000000000" pitchFamily="50" charset="-128"/>
              </a:rPr>
              <a:t>より</a:t>
            </a:r>
            <a:r>
              <a:rPr lang="ja-JP" altLang="en-US" sz="12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死亡し、</a:t>
            </a:r>
            <a:endParaRPr lang="en-US" altLang="ja-JP" sz="12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a:p>
            <a:r>
              <a:rPr lang="ja-JP" altLang="en-US" sz="1200" dirty="0">
                <a:latin typeface="HG丸ｺﾞｼｯｸM-PRO" panose="020F0600000000000000" pitchFamily="50" charset="-128"/>
                <a:ea typeface="HG丸ｺﾞｼｯｸM-PRO" panose="020F0600000000000000" pitchFamily="50" charset="-128"/>
              </a:rPr>
              <a:t>　</a:t>
            </a:r>
            <a:r>
              <a:rPr lang="ja-JP" altLang="en-US" sz="1200" dirty="0" smtClean="0">
                <a:latin typeface="HG丸ｺﾞｼｯｸM-PRO" panose="020F0600000000000000" pitchFamily="50" charset="-128"/>
                <a:ea typeface="HG丸ｺﾞｼｯｸM-PRO" panose="020F0600000000000000" pitchFamily="50" charset="-128"/>
              </a:rPr>
              <a:t>　</a:t>
            </a:r>
            <a:r>
              <a:rPr lang="ja-JP" altLang="en-US" sz="1200" b="1" u="sng"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又は休業</a:t>
            </a:r>
            <a:r>
              <a:rPr lang="ja-JP" altLang="en-US" sz="1200" dirty="0" smtClean="0">
                <a:latin typeface="HG丸ｺﾞｼｯｸM-PRO" panose="020F0600000000000000" pitchFamily="50" charset="-128"/>
                <a:ea typeface="HG丸ｺﾞｼｯｸM-PRO" panose="020F0600000000000000" pitchFamily="50" charset="-128"/>
              </a:rPr>
              <a:t>したとき</a:t>
            </a:r>
            <a:endParaRPr lang="en-US" altLang="ja-JP" sz="1200" dirty="0" smtClean="0">
              <a:latin typeface="HG丸ｺﾞｼｯｸM-PRO" panose="020F0600000000000000" pitchFamily="50" charset="-128"/>
              <a:ea typeface="HG丸ｺﾞｼｯｸM-PRO" panose="020F0600000000000000" pitchFamily="50" charset="-128"/>
            </a:endParaRPr>
          </a:p>
          <a:p>
            <a:endParaRPr lang="en-US" altLang="ja-JP" sz="5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a:t>
            </a:r>
            <a:r>
              <a:rPr lang="en-US" altLang="ja-JP" sz="1100" dirty="0">
                <a:latin typeface="HG丸ｺﾞｼｯｸM-PRO" panose="020F0600000000000000" pitchFamily="50" charset="-128"/>
                <a:ea typeface="HG丸ｺﾞｼｯｸM-PRO" panose="020F0600000000000000" pitchFamily="50" charset="-128"/>
              </a:rPr>
              <a:t>※ </a:t>
            </a:r>
            <a:r>
              <a:rPr lang="ja-JP" altLang="en-US" sz="1100" dirty="0">
                <a:latin typeface="HG丸ｺﾞｼｯｸM-PRO" panose="020F0600000000000000" pitchFamily="50" charset="-128"/>
                <a:ea typeface="HG丸ｺﾞｼｯｸM-PRO" panose="020F0600000000000000" pitchFamily="50" charset="-128"/>
              </a:rPr>
              <a:t>労働者死傷病報告を提出せず、若しくは、虚偽の報告をした場合</a:t>
            </a:r>
            <a:r>
              <a:rPr lang="ja-JP" altLang="en-US" sz="1100" dirty="0" smtClean="0">
                <a:latin typeface="HG丸ｺﾞｼｯｸM-PRO" panose="020F0600000000000000" pitchFamily="50" charset="-128"/>
                <a:ea typeface="HG丸ｺﾞｼｯｸM-PRO" panose="020F0600000000000000" pitchFamily="50" charset="-128"/>
              </a:rPr>
              <a:t>は、いわゆる「労災か</a:t>
            </a:r>
            <a:endParaRPr lang="en-US" altLang="ja-JP" sz="1100" dirty="0" smtClean="0">
              <a:latin typeface="HG丸ｺﾞｼｯｸM-PRO" panose="020F0600000000000000" pitchFamily="50" charset="-128"/>
              <a:ea typeface="HG丸ｺﾞｼｯｸM-PRO" panose="020F0600000000000000" pitchFamily="50" charset="-128"/>
            </a:endParaRPr>
          </a:p>
          <a:p>
            <a:r>
              <a:rPr lang="ja-JP" altLang="en-US" sz="1100" dirty="0" smtClean="0">
                <a:latin typeface="HG丸ｺﾞｼｯｸM-PRO" panose="020F0600000000000000" pitchFamily="50" charset="-128"/>
                <a:ea typeface="HG丸ｺﾞｼｯｸM-PRO" panose="020F0600000000000000" pitchFamily="50" charset="-128"/>
              </a:rPr>
              <a:t>　　　　くし」として、</a:t>
            </a:r>
            <a:r>
              <a:rPr lang="en-US" altLang="ja-JP" sz="1100" dirty="0" smtClean="0">
                <a:latin typeface="HG丸ｺﾞｼｯｸM-PRO" panose="020F0600000000000000" pitchFamily="50" charset="-128"/>
                <a:ea typeface="HG丸ｺﾞｼｯｸM-PRO" panose="020F0600000000000000" pitchFamily="50" charset="-128"/>
              </a:rPr>
              <a:t>50</a:t>
            </a:r>
            <a:r>
              <a:rPr lang="ja-JP" altLang="en-US" sz="1100" dirty="0" smtClean="0">
                <a:latin typeface="HG丸ｺﾞｼｯｸM-PRO" panose="020F0600000000000000" pitchFamily="50" charset="-128"/>
                <a:ea typeface="HG丸ｺﾞｼｯｸM-PRO" panose="020F0600000000000000" pitchFamily="50" charset="-128"/>
              </a:rPr>
              <a:t>万円以下の</a:t>
            </a:r>
            <a:r>
              <a:rPr lang="ja-JP" altLang="en-US" sz="1100" dirty="0">
                <a:latin typeface="HG丸ｺﾞｼｯｸM-PRO" panose="020F0600000000000000" pitchFamily="50" charset="-128"/>
                <a:ea typeface="HG丸ｺﾞｼｯｸM-PRO" panose="020F0600000000000000" pitchFamily="50" charset="-128"/>
              </a:rPr>
              <a:t>罰金に処されることがあります</a:t>
            </a:r>
            <a:r>
              <a:rPr lang="ja-JP" altLang="en-US" sz="1100" dirty="0" smtClean="0">
                <a:latin typeface="HG丸ｺﾞｼｯｸM-PRO" panose="020F0600000000000000" pitchFamily="50" charset="-128"/>
                <a:ea typeface="HG丸ｺﾞｼｯｸM-PRO" panose="020F0600000000000000" pitchFamily="50" charset="-128"/>
              </a:rPr>
              <a:t>。　　</a:t>
            </a:r>
            <a:endParaRPr lang="ja-JP" altLang="en-US" sz="1100" dirty="0">
              <a:latin typeface="HG丸ｺﾞｼｯｸM-PRO" panose="020F0600000000000000" pitchFamily="50" charset="-128"/>
              <a:ea typeface="HG丸ｺﾞｼｯｸM-PRO" panose="020F0600000000000000" pitchFamily="50" charset="-128"/>
            </a:endParaRPr>
          </a:p>
        </p:txBody>
      </p:sp>
      <p:sp>
        <p:nvSpPr>
          <p:cNvPr id="3" name="角丸四角形 2"/>
          <p:cNvSpPr/>
          <p:nvPr/>
        </p:nvSpPr>
        <p:spPr>
          <a:xfrm>
            <a:off x="100209" y="64925"/>
            <a:ext cx="6613742" cy="963775"/>
          </a:xfrm>
          <a:prstGeom prst="roundRect">
            <a:avLst/>
          </a:prstGeom>
          <a:ln w="95250" cmpd="thickThi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2400" b="1" dirty="0" smtClean="0">
                <a:solidFill>
                  <a:schemeClr val="bg1"/>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新型コロナウイルス</a:t>
            </a:r>
            <a:r>
              <a:rPr kumimoji="1" lang="ja-JP" altLang="en-US" sz="2400" b="1" dirty="0">
                <a:solidFill>
                  <a:schemeClr val="bg1"/>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感染症</a:t>
            </a:r>
            <a:r>
              <a:rPr kumimoji="1" lang="ja-JP" altLang="en-US" sz="2000" b="1" dirty="0">
                <a:latin typeface="HG丸ｺﾞｼｯｸM-PRO" panose="020F0600000000000000" pitchFamily="50" charset="-128"/>
                <a:ea typeface="HG丸ｺﾞｼｯｸM-PRO" panose="020F0600000000000000" pitchFamily="50" charset="-128"/>
              </a:rPr>
              <a:t>による労働災害も</a:t>
            </a:r>
            <a:endParaRPr kumimoji="1" lang="en-US" altLang="ja-JP" sz="2000" b="1" dirty="0">
              <a:latin typeface="HG丸ｺﾞｼｯｸM-PRO" panose="020F0600000000000000" pitchFamily="50" charset="-128"/>
              <a:ea typeface="HG丸ｺﾞｼｯｸM-PRO" panose="020F0600000000000000" pitchFamily="50" charset="-128"/>
            </a:endParaRPr>
          </a:p>
          <a:p>
            <a:pPr algn="ctr"/>
            <a:r>
              <a:rPr kumimoji="1" lang="ja-JP" altLang="en-US" sz="2400" b="1" dirty="0" smtClean="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労働者死傷病</a:t>
            </a:r>
            <a:r>
              <a:rPr kumimoji="1" lang="ja-JP" altLang="en-US" sz="2400" b="1" dirty="0">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報告</a:t>
            </a:r>
            <a:r>
              <a:rPr kumimoji="1" lang="ja-JP" altLang="en-US" sz="2000" b="1" dirty="0">
                <a:latin typeface="HG丸ｺﾞｼｯｸM-PRO" panose="020F0600000000000000" pitchFamily="50" charset="-128"/>
                <a:ea typeface="HG丸ｺﾞｼｯｸM-PRO" panose="020F0600000000000000" pitchFamily="50" charset="-128"/>
              </a:rPr>
              <a:t>の</a:t>
            </a:r>
            <a:r>
              <a:rPr kumimoji="1" lang="ja-JP" altLang="en-US" sz="2000" b="1" dirty="0" smtClean="0">
                <a:latin typeface="HG丸ｺﾞｼｯｸM-PRO" panose="020F0600000000000000" pitchFamily="50" charset="-128"/>
                <a:ea typeface="HG丸ｺﾞｼｯｸM-PRO" panose="020F0600000000000000" pitchFamily="50" charset="-128"/>
              </a:rPr>
              <a:t>提出が必要</a:t>
            </a:r>
            <a:r>
              <a:rPr kumimoji="1" lang="ja-JP" altLang="en-US" sz="2000" b="1" dirty="0">
                <a:latin typeface="HG丸ｺﾞｼｯｸM-PRO" panose="020F0600000000000000" pitchFamily="50" charset="-128"/>
                <a:ea typeface="HG丸ｺﾞｼｯｸM-PRO" panose="020F0600000000000000" pitchFamily="50" charset="-128"/>
              </a:rPr>
              <a:t>です。</a:t>
            </a:r>
          </a:p>
        </p:txBody>
      </p:sp>
      <p:cxnSp>
        <p:nvCxnSpPr>
          <p:cNvPr id="11" name="直線コネクタ 10"/>
          <p:cNvCxnSpPr/>
          <p:nvPr/>
        </p:nvCxnSpPr>
        <p:spPr>
          <a:xfrm>
            <a:off x="212940" y="5208040"/>
            <a:ext cx="6501011"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pic>
        <p:nvPicPr>
          <p:cNvPr id="14" name="図 13"/>
          <p:cNvPicPr>
            <a:picLocks noChangeAspect="1"/>
          </p:cNvPicPr>
          <p:nvPr/>
        </p:nvPicPr>
        <p:blipFill>
          <a:blip r:embed="rId3"/>
          <a:stretch>
            <a:fillRect/>
          </a:stretch>
        </p:blipFill>
        <p:spPr>
          <a:xfrm>
            <a:off x="3156559" y="5753332"/>
            <a:ext cx="3406165" cy="2008885"/>
          </a:xfrm>
          <a:prstGeom prst="rect">
            <a:avLst/>
          </a:prstGeom>
        </p:spPr>
      </p:pic>
      <p:sp>
        <p:nvSpPr>
          <p:cNvPr id="15" name="正方形/長方形 14"/>
          <p:cNvSpPr/>
          <p:nvPr/>
        </p:nvSpPr>
        <p:spPr>
          <a:xfrm>
            <a:off x="2956142" y="7834349"/>
            <a:ext cx="3782861" cy="307777"/>
          </a:xfrm>
          <a:prstGeom prst="rect">
            <a:avLst/>
          </a:prstGeom>
        </p:spPr>
        <p:txBody>
          <a:bodyPr wrap="square">
            <a:spAutoFit/>
          </a:bodyPr>
          <a:lstStyle/>
          <a:p>
            <a:pPr algn="r"/>
            <a:r>
              <a:rPr lang="en-US" altLang="ja-JP" sz="1400" u="sng" dirty="0">
                <a:latin typeface="HG丸ｺﾞｼｯｸM-PRO" panose="020F0600000000000000" pitchFamily="50" charset="-128"/>
                <a:ea typeface="HG丸ｺﾞｼｯｸM-PRO" panose="020F0600000000000000" pitchFamily="50" charset="-128"/>
                <a:hlinkClick r:id="rId4"/>
              </a:rPr>
              <a:t>https://www.chohyo-shien.mhlw.go.jp/</a:t>
            </a:r>
            <a:endParaRPr lang="ja-JP" altLang="ja-JP" sz="1400" dirty="0">
              <a:latin typeface="HG丸ｺﾞｼｯｸM-PRO" panose="020F0600000000000000" pitchFamily="50" charset="-128"/>
              <a:ea typeface="HG丸ｺﾞｼｯｸM-PRO" panose="020F0600000000000000" pitchFamily="50" charset="-128"/>
            </a:endParaRPr>
          </a:p>
        </p:txBody>
      </p:sp>
      <p:pic>
        <p:nvPicPr>
          <p:cNvPr id="19" name="図 18"/>
          <p:cNvPicPr>
            <a:picLocks noChangeAspect="1"/>
          </p:cNvPicPr>
          <p:nvPr/>
        </p:nvPicPr>
        <p:blipFill>
          <a:blip r:embed="rId5"/>
          <a:stretch>
            <a:fillRect/>
          </a:stretch>
        </p:blipFill>
        <p:spPr>
          <a:xfrm>
            <a:off x="665078" y="9461392"/>
            <a:ext cx="441513" cy="435626"/>
          </a:xfrm>
          <a:prstGeom prst="rect">
            <a:avLst/>
          </a:prstGeom>
        </p:spPr>
      </p:pic>
      <p:sp>
        <p:nvSpPr>
          <p:cNvPr id="20" name="正方形/長方形 19"/>
          <p:cNvSpPr/>
          <p:nvPr/>
        </p:nvSpPr>
        <p:spPr>
          <a:xfrm>
            <a:off x="786426" y="9349048"/>
            <a:ext cx="5686817" cy="653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chemeClr val="tx1">
                    <a:lumMod val="95000"/>
                    <a:lumOff val="5000"/>
                  </a:schemeClr>
                </a:solidFill>
                <a:latin typeface="HG丸ｺﾞｼｯｸM-PRO" panose="020F0600000000000000" pitchFamily="50" charset="-128"/>
                <a:ea typeface="HG丸ｺﾞｼｯｸM-PRO" panose="020F0600000000000000" pitchFamily="50" charset="-128"/>
              </a:rPr>
              <a:t>厚生労働省・都道府県労働局・労働基準監督署</a:t>
            </a:r>
            <a:endParaRPr kumimoji="1" lang="ja-JP" altLang="en-US" dirty="0">
              <a:solidFill>
                <a:schemeClr val="tx1">
                  <a:lumMod val="95000"/>
                  <a:lumOff val="5000"/>
                </a:schemeClr>
              </a:solidFill>
              <a:latin typeface="HG丸ｺﾞｼｯｸM-PRO" panose="020F0600000000000000" pitchFamily="50" charset="-128"/>
              <a:ea typeface="HG丸ｺﾞｼｯｸM-PRO" panose="020F0600000000000000" pitchFamily="50" charset="-128"/>
            </a:endParaRPr>
          </a:p>
        </p:txBody>
      </p:sp>
      <p:sp>
        <p:nvSpPr>
          <p:cNvPr id="21" name="正方形/長方形 20"/>
          <p:cNvSpPr/>
          <p:nvPr/>
        </p:nvSpPr>
        <p:spPr>
          <a:xfrm>
            <a:off x="100209" y="5298889"/>
            <a:ext cx="6613742" cy="4117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b="1" dirty="0" smtClean="0">
                <a:solidFill>
                  <a:schemeClr val="accent6">
                    <a:lumMod val="75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「労働者死傷病報告はどうやって作成すればいいの？」</a:t>
            </a:r>
            <a:endParaRPr kumimoji="1" lang="ja-JP" altLang="en-US" b="1" dirty="0">
              <a:solidFill>
                <a:schemeClr val="accent6">
                  <a:lumMod val="75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sp>
        <p:nvSpPr>
          <p:cNvPr id="22" name="正方形/長方形 21"/>
          <p:cNvSpPr/>
          <p:nvPr/>
        </p:nvSpPr>
        <p:spPr>
          <a:xfrm>
            <a:off x="227684" y="5767191"/>
            <a:ext cx="2917263" cy="2246769"/>
          </a:xfrm>
          <a:prstGeom prst="rect">
            <a:avLst/>
          </a:prstGeom>
        </p:spPr>
        <p:txBody>
          <a:bodyPr wrap="square">
            <a:spAutoFit/>
          </a:bodyPr>
          <a:lstStyle/>
          <a:p>
            <a:r>
              <a:rPr lang="ja-JP" altLang="en-US" sz="1400" dirty="0" smtClean="0">
                <a:latin typeface="HG丸ｺﾞｼｯｸM-PRO" panose="020F0600000000000000" pitchFamily="50" charset="-128"/>
                <a:ea typeface="HG丸ｺﾞｼｯｸM-PRO" panose="020F0600000000000000" pitchFamily="50" charset="-128"/>
              </a:rPr>
              <a:t>　労働者死傷病報告は、定められた様式</a:t>
            </a:r>
            <a:r>
              <a:rPr lang="ja-JP" altLang="en-US" sz="1400" dirty="0">
                <a:latin typeface="HG丸ｺﾞｼｯｸM-PRO" panose="020F0600000000000000" pitchFamily="50" charset="-128"/>
                <a:ea typeface="HG丸ｺﾞｼｯｸM-PRO" panose="020F0600000000000000" pitchFamily="50" charset="-128"/>
              </a:rPr>
              <a:t>（</a:t>
            </a:r>
            <a:r>
              <a:rPr lang="en-US" altLang="ja-JP" sz="1400" dirty="0" smtClean="0">
                <a:latin typeface="HG丸ｺﾞｼｯｸM-PRO" panose="020F0600000000000000" pitchFamily="50" charset="-128"/>
                <a:ea typeface="HG丸ｺﾞｼｯｸM-PRO" panose="020F0600000000000000" pitchFamily="50" charset="-128"/>
              </a:rPr>
              <a:t>OCR</a:t>
            </a:r>
            <a:r>
              <a:rPr lang="ja-JP" altLang="en-US" sz="1400" dirty="0" smtClean="0">
                <a:latin typeface="HG丸ｺﾞｼｯｸM-PRO" panose="020F0600000000000000" pitchFamily="50" charset="-128"/>
                <a:ea typeface="HG丸ｺﾞｼｯｸM-PRO" panose="020F0600000000000000" pitchFamily="50" charset="-128"/>
              </a:rPr>
              <a:t>式帳票）を用いて作成する必要があります。</a:t>
            </a:r>
            <a:endParaRPr lang="en-US" altLang="ja-JP" sz="1400" dirty="0" smtClean="0">
              <a:latin typeface="HG丸ｺﾞｼｯｸM-PRO" panose="020F0600000000000000" pitchFamily="50" charset="-128"/>
              <a:ea typeface="HG丸ｺﾞｼｯｸM-PRO" panose="020F0600000000000000" pitchFamily="50" charset="-128"/>
            </a:endParaRPr>
          </a:p>
          <a:p>
            <a:r>
              <a:rPr lang="ja-JP" altLang="en-US" sz="1400" dirty="0" smtClean="0">
                <a:latin typeface="HG丸ｺﾞｼｯｸM-PRO" panose="020F0600000000000000" pitchFamily="50" charset="-128"/>
                <a:ea typeface="HG丸ｺﾞｼｯｸM-PRO" panose="020F0600000000000000" pitchFamily="50" charset="-128"/>
              </a:rPr>
              <a:t>　</a:t>
            </a:r>
            <a:r>
              <a:rPr lang="ja-JP" altLang="en-US" sz="1400" b="1" u="sng" dirty="0" smtClean="0">
                <a:latin typeface="HG丸ｺﾞｼｯｸM-PRO" panose="020F0600000000000000" pitchFamily="50" charset="-128"/>
                <a:ea typeface="HG丸ｺﾞｼｯｸM-PRO" panose="020F0600000000000000" pitchFamily="50" charset="-128"/>
              </a:rPr>
              <a:t>専用の様式は、最寄りの労働基準監督署で配布</a:t>
            </a:r>
            <a:r>
              <a:rPr lang="ja-JP" altLang="en-US" sz="1400" dirty="0" smtClean="0">
                <a:latin typeface="HG丸ｺﾞｼｯｸM-PRO" panose="020F0600000000000000" pitchFamily="50" charset="-128"/>
                <a:ea typeface="HG丸ｺﾞｼｯｸM-PRO" panose="020F0600000000000000" pitchFamily="50" charset="-128"/>
              </a:rPr>
              <a:t>しているほか、「</a:t>
            </a:r>
            <a:r>
              <a:rPr lang="ja-JP" altLang="en-US" sz="1400" b="1" u="sng" dirty="0">
                <a:latin typeface="HG丸ｺﾞｼｯｸM-PRO" panose="020F0600000000000000" pitchFamily="50" charset="-128"/>
                <a:ea typeface="HG丸ｺﾞｼｯｸM-PRO" panose="020F0600000000000000" pitchFamily="50" charset="-128"/>
              </a:rPr>
              <a:t>労働安全衛生法関係の届出・申請等帳票印刷に係る入力支援サービス</a:t>
            </a:r>
            <a:r>
              <a:rPr lang="ja-JP" altLang="en-US" sz="1400" dirty="0" smtClean="0">
                <a:latin typeface="HG丸ｺﾞｼｯｸM-PRO" panose="020F0600000000000000" pitchFamily="50" charset="-128"/>
                <a:ea typeface="HG丸ｺﾞｼｯｸM-PRO" panose="020F0600000000000000" pitchFamily="50" charset="-128"/>
              </a:rPr>
              <a:t>」により、</a:t>
            </a:r>
            <a:r>
              <a:rPr lang="ja-JP" altLang="en-US" sz="1400" b="1" u="sng" dirty="0" smtClean="0">
                <a:latin typeface="HG丸ｺﾞｼｯｸM-PRO" panose="020F0600000000000000" pitchFamily="50" charset="-128"/>
                <a:ea typeface="HG丸ｺﾞｼｯｸM-PRO" panose="020F0600000000000000" pitchFamily="50" charset="-128"/>
              </a:rPr>
              <a:t>インターネット上で簡単に入力し、作成した帳票を印刷</a:t>
            </a:r>
            <a:r>
              <a:rPr lang="ja-JP" altLang="en-US" sz="1400" dirty="0" smtClean="0">
                <a:latin typeface="HG丸ｺﾞｼｯｸM-PRO" panose="020F0600000000000000" pitchFamily="50" charset="-128"/>
                <a:ea typeface="HG丸ｺﾞｼｯｸM-PRO" panose="020F0600000000000000" pitchFamily="50" charset="-128"/>
              </a:rPr>
              <a:t>することができます。</a:t>
            </a:r>
            <a:endParaRPr lang="en-US" altLang="ja-JP" sz="1400" dirty="0" smtClean="0">
              <a:latin typeface="HG丸ｺﾞｼｯｸM-PRO" panose="020F0600000000000000" pitchFamily="50" charset="-128"/>
              <a:ea typeface="HG丸ｺﾞｼｯｸM-PRO" panose="020F0600000000000000" pitchFamily="50" charset="-128"/>
            </a:endParaRPr>
          </a:p>
        </p:txBody>
      </p:sp>
      <p:sp>
        <p:nvSpPr>
          <p:cNvPr id="24" name="正方形/長方形 23"/>
          <p:cNvSpPr/>
          <p:nvPr/>
        </p:nvSpPr>
        <p:spPr>
          <a:xfrm>
            <a:off x="300169" y="8088563"/>
            <a:ext cx="6325643" cy="338554"/>
          </a:xfrm>
          <a:prstGeom prst="rect">
            <a:avLst/>
          </a:prstGeom>
        </p:spPr>
        <p:txBody>
          <a:bodyPr wrap="square">
            <a:spAutoFit/>
          </a:bodyPr>
          <a:lstStyle/>
          <a:p>
            <a:pPr algn="r"/>
            <a:r>
              <a:rPr lang="ja-JP" altLang="en-US" sz="1600" b="1" u="sng" dirty="0">
                <a:solidFill>
                  <a:schemeClr val="accent6">
                    <a:lumMod val="75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　新型コロナウイルス感染症による場合の記載例はウラ面参照</a:t>
            </a:r>
            <a:endParaRPr lang="en-US" altLang="ja-JP" sz="1600" b="1" u="sng" dirty="0">
              <a:solidFill>
                <a:schemeClr val="accent6">
                  <a:lumMod val="75000"/>
                </a:schemeClr>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cxnSp>
        <p:nvCxnSpPr>
          <p:cNvPr id="16" name="直線コネクタ 15"/>
          <p:cNvCxnSpPr/>
          <p:nvPr/>
        </p:nvCxnSpPr>
        <p:spPr>
          <a:xfrm>
            <a:off x="212940" y="1473805"/>
            <a:ext cx="6501011" cy="0"/>
          </a:xfrm>
          <a:prstGeom prst="line">
            <a:avLst/>
          </a:prstGeom>
          <a:ln w="38100">
            <a:solidFill>
              <a:schemeClr val="accent1">
                <a:lumMod val="50000"/>
              </a:schemeClr>
            </a:solidFill>
          </a:ln>
        </p:spPr>
        <p:style>
          <a:lnRef idx="1">
            <a:schemeClr val="accent1"/>
          </a:lnRef>
          <a:fillRef idx="0">
            <a:schemeClr val="accent1"/>
          </a:fillRef>
          <a:effectRef idx="0">
            <a:schemeClr val="accent1"/>
          </a:effectRef>
          <a:fontRef idx="minor">
            <a:schemeClr val="tx1"/>
          </a:fontRef>
        </p:style>
      </p:cxnSp>
      <p:sp>
        <p:nvSpPr>
          <p:cNvPr id="17" name="正方形/長方形 16"/>
          <p:cNvSpPr/>
          <p:nvPr/>
        </p:nvSpPr>
        <p:spPr>
          <a:xfrm>
            <a:off x="149441" y="960948"/>
            <a:ext cx="6589562" cy="65347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600" b="1" u="sng" dirty="0" smtClean="0">
                <a:solidFill>
                  <a:srgbClr val="FF0000"/>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rPr>
              <a:t>従業員が新型コロナウイルス感染症により休業された事業者の皆様へ</a:t>
            </a:r>
            <a:endParaRPr kumimoji="1" lang="ja-JP" altLang="en-US" sz="1600" b="1" u="sng" dirty="0">
              <a:solidFill>
                <a:srgbClr val="FF0000"/>
              </a:solidFill>
              <a:effectLst>
                <a:outerShdw blurRad="38100" dist="38100" dir="2700000" algn="tl">
                  <a:srgbClr val="000000">
                    <a:alpha val="43137"/>
                  </a:srgbClr>
                </a:outerShdw>
              </a:effectLst>
              <a:latin typeface="HG丸ｺﾞｼｯｸM-PRO" panose="020F0600000000000000" pitchFamily="50" charset="-128"/>
              <a:ea typeface="HG丸ｺﾞｼｯｸM-PRO" panose="020F0600000000000000" pitchFamily="50" charset="-128"/>
            </a:endParaRPr>
          </a:p>
        </p:txBody>
      </p:sp>
      <p:pic>
        <p:nvPicPr>
          <p:cNvPr id="2" name="図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5662222" y="6887520"/>
            <a:ext cx="963590" cy="963590"/>
          </a:xfrm>
          <a:prstGeom prst="rect">
            <a:avLst/>
          </a:prstGeom>
        </p:spPr>
      </p:pic>
      <p:sp>
        <p:nvSpPr>
          <p:cNvPr id="6" name="テキスト ボックス 5"/>
          <p:cNvSpPr txBox="1"/>
          <p:nvPr/>
        </p:nvSpPr>
        <p:spPr>
          <a:xfrm>
            <a:off x="138672" y="8531979"/>
            <a:ext cx="5819372" cy="738664"/>
          </a:xfrm>
          <a:prstGeom prst="rect">
            <a:avLst/>
          </a:prstGeom>
          <a:noFill/>
        </p:spPr>
        <p:txBody>
          <a:bodyPr wrap="square" rtlCol="0">
            <a:spAutoFit/>
          </a:bodyPr>
          <a:lstStyle/>
          <a:p>
            <a:r>
              <a:rPr lang="ja-JP" altLang="en-US" sz="1400" b="1" dirty="0" smtClean="0">
                <a:solidFill>
                  <a:schemeClr val="accent5">
                    <a:lumMod val="75000"/>
                  </a:schemeClr>
                </a:solidFill>
                <a:latin typeface="HG丸ｺﾞｼｯｸM-PRO" panose="020F0600000000000000" pitchFamily="50" charset="-128"/>
                <a:ea typeface="HG丸ｺﾞｼｯｸM-PRO" panose="020F0600000000000000" pitchFamily="50" charset="-128"/>
              </a:rPr>
              <a:t>～職場における新型コロナウイルス感染症の拡大を防止するために～</a:t>
            </a:r>
            <a:endParaRPr lang="en-US" altLang="ja-JP" sz="1400" b="1" dirty="0" smtClean="0">
              <a:solidFill>
                <a:schemeClr val="accent5">
                  <a:lumMod val="75000"/>
                </a:schemeClr>
              </a:solidFill>
              <a:latin typeface="HG丸ｺﾞｼｯｸM-PRO" panose="020F0600000000000000" pitchFamily="50" charset="-128"/>
              <a:ea typeface="HG丸ｺﾞｼｯｸM-PRO" panose="020F0600000000000000" pitchFamily="50" charset="-128"/>
            </a:endParaRPr>
          </a:p>
          <a:p>
            <a:r>
              <a:rPr lang="ja-JP" altLang="en-US" sz="1400" dirty="0" smtClean="0">
                <a:latin typeface="HG丸ｺﾞｼｯｸM-PRO" panose="020F0600000000000000" pitchFamily="50" charset="-128"/>
                <a:ea typeface="HG丸ｺﾞｼｯｸM-PRO" panose="020F0600000000000000" pitchFamily="50" charset="-128"/>
              </a:rPr>
              <a:t>　</a:t>
            </a:r>
            <a:r>
              <a:rPr lang="ja-JP" altLang="ja-JP" sz="1400" dirty="0" smtClean="0">
                <a:latin typeface="HG丸ｺﾞｼｯｸM-PRO" panose="020F0600000000000000" pitchFamily="50" charset="-128"/>
                <a:ea typeface="HG丸ｺﾞｼｯｸM-PRO" panose="020F0600000000000000" pitchFamily="50" charset="-128"/>
              </a:rPr>
              <a:t>チェックリストを活用し、職場における</a:t>
            </a:r>
            <a:r>
              <a:rPr lang="ja-JP" altLang="en-US" sz="1400" dirty="0" smtClean="0">
                <a:latin typeface="HG丸ｺﾞｼｯｸM-PRO" panose="020F0600000000000000" pitchFamily="50" charset="-128"/>
                <a:ea typeface="HG丸ｺﾞｼｯｸM-PRO" panose="020F0600000000000000" pitchFamily="50" charset="-128"/>
              </a:rPr>
              <a:t>感染拡大防止のための</a:t>
            </a:r>
            <a:r>
              <a:rPr lang="ja-JP" altLang="ja-JP" sz="1400" dirty="0" smtClean="0">
                <a:latin typeface="HG丸ｺﾞｼｯｸM-PRO" panose="020F0600000000000000" pitchFamily="50" charset="-128"/>
                <a:ea typeface="HG丸ｺﾞｼｯｸM-PRO" panose="020F0600000000000000" pitchFamily="50" charset="-128"/>
              </a:rPr>
              <a:t>基本的な対策の実施状況についてご確認ください。</a:t>
            </a:r>
            <a:endParaRPr lang="en-US" altLang="ja-JP" sz="1400" dirty="0">
              <a:latin typeface="HG丸ｺﾞｼｯｸM-PRO" panose="020F0600000000000000" pitchFamily="50" charset="-128"/>
              <a:ea typeface="HG丸ｺﾞｼｯｸM-PRO" panose="020F0600000000000000" pitchFamily="50" charset="-128"/>
            </a:endParaRPr>
          </a:p>
        </p:txBody>
      </p:sp>
      <p:sp>
        <p:nvSpPr>
          <p:cNvPr id="12" name="テキスト ボックス 11"/>
          <p:cNvSpPr txBox="1"/>
          <p:nvPr/>
        </p:nvSpPr>
        <p:spPr>
          <a:xfrm>
            <a:off x="392496" y="9192655"/>
            <a:ext cx="5931568" cy="261610"/>
          </a:xfrm>
          <a:prstGeom prst="rect">
            <a:avLst/>
          </a:prstGeom>
          <a:noFill/>
        </p:spPr>
        <p:txBody>
          <a:bodyPr wrap="square" rtlCol="0">
            <a:spAutoFit/>
          </a:bodyPr>
          <a:lstStyle/>
          <a:p>
            <a:r>
              <a:rPr lang="en-US" altLang="ja-JP" sz="1100" dirty="0">
                <a:latin typeface="HG丸ｺﾞｼｯｸM-PRO" panose="020F0600000000000000" pitchFamily="50" charset="-128"/>
                <a:ea typeface="HG丸ｺﾞｼｯｸM-PRO" panose="020F0600000000000000" pitchFamily="50" charset="-128"/>
                <a:hlinkClick r:id="rId7"/>
              </a:rPr>
              <a:t>https://www.mhlw.go.jp/content/000657665.pdf</a:t>
            </a:r>
            <a:endParaRPr lang="en-US" altLang="ja-JP" sz="1100" dirty="0">
              <a:latin typeface="HG丸ｺﾞｼｯｸM-PRO" panose="020F0600000000000000" pitchFamily="50" charset="-128"/>
              <a:ea typeface="HG丸ｺﾞｼｯｸM-PRO" panose="020F0600000000000000" pitchFamily="50" charset="-128"/>
            </a:endParaRPr>
          </a:p>
        </p:txBody>
      </p:sp>
      <p:pic>
        <p:nvPicPr>
          <p:cNvPr id="13" name="図 12"/>
          <p:cNvPicPr>
            <a:picLocks noChangeAspect="1"/>
          </p:cNvPicPr>
          <p:nvPr/>
        </p:nvPicPr>
        <p:blipFill>
          <a:blip r:embed="rId8"/>
          <a:stretch>
            <a:fillRect/>
          </a:stretch>
        </p:blipFill>
        <p:spPr>
          <a:xfrm>
            <a:off x="5900995" y="8623748"/>
            <a:ext cx="736234" cy="732962"/>
          </a:xfrm>
          <a:prstGeom prst="rect">
            <a:avLst/>
          </a:prstGeom>
        </p:spPr>
      </p:pic>
      <p:sp>
        <p:nvSpPr>
          <p:cNvPr id="4" name="テキスト ボックス 3"/>
          <p:cNvSpPr txBox="1"/>
          <p:nvPr/>
        </p:nvSpPr>
        <p:spPr>
          <a:xfrm>
            <a:off x="5761430" y="44811"/>
            <a:ext cx="1048957" cy="246221"/>
          </a:xfrm>
          <a:prstGeom prst="rect">
            <a:avLst/>
          </a:prstGeom>
          <a:noFill/>
          <a:ln>
            <a:solidFill>
              <a:schemeClr val="tx1"/>
            </a:solidFill>
          </a:ln>
        </p:spPr>
        <p:txBody>
          <a:bodyPr wrap="square" lIns="0" tIns="0" rIns="0" bIns="0" rtlCol="0">
            <a:spAutoFit/>
          </a:bodyPr>
          <a:lstStyle/>
          <a:p>
            <a:r>
              <a:rPr kumimoji="1" lang="ja-JP" altLang="en-US" sz="1600" dirty="0" smtClean="0">
                <a:latin typeface="+mn-ea"/>
              </a:rPr>
              <a:t>参考資料５</a:t>
            </a:r>
            <a:endParaRPr kumimoji="1" lang="ja-JP" altLang="en-US" dirty="0">
              <a:latin typeface="+mn-ea"/>
            </a:endParaRPr>
          </a:p>
        </p:txBody>
      </p:sp>
    </p:spTree>
    <p:extLst>
      <p:ext uri="{BB962C8B-B14F-4D97-AF65-F5344CB8AC3E}">
        <p14:creationId xmlns:p14="http://schemas.microsoft.com/office/powerpoint/2010/main" val="1697793110"/>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図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50777" y="272480"/>
            <a:ext cx="6662599" cy="9633520"/>
          </a:xfrm>
          <a:prstGeom prst="rect">
            <a:avLst/>
          </a:prstGeom>
        </p:spPr>
      </p:pic>
      <p:sp>
        <p:nvSpPr>
          <p:cNvPr id="5" name="正方形/長方形 4"/>
          <p:cNvSpPr/>
          <p:nvPr/>
        </p:nvSpPr>
        <p:spPr>
          <a:xfrm>
            <a:off x="1471613"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6" name="正方形/長方形 5"/>
          <p:cNvSpPr/>
          <p:nvPr/>
        </p:nvSpPr>
        <p:spPr>
          <a:xfrm>
            <a:off x="1671638"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３</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7" name="正方形/長方形 6"/>
          <p:cNvSpPr/>
          <p:nvPr/>
        </p:nvSpPr>
        <p:spPr>
          <a:xfrm>
            <a:off x="1871663"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 name="正方形/長方形 7"/>
          <p:cNvSpPr/>
          <p:nvPr/>
        </p:nvSpPr>
        <p:spPr>
          <a:xfrm>
            <a:off x="2071688"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9" name="正方形/長方形 8"/>
          <p:cNvSpPr/>
          <p:nvPr/>
        </p:nvSpPr>
        <p:spPr>
          <a:xfrm>
            <a:off x="2276475"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0" name="正方形/長方形 9"/>
          <p:cNvSpPr/>
          <p:nvPr/>
        </p:nvSpPr>
        <p:spPr>
          <a:xfrm>
            <a:off x="2476500"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1" name="正方形/長方形 10"/>
          <p:cNvSpPr/>
          <p:nvPr/>
        </p:nvSpPr>
        <p:spPr>
          <a:xfrm>
            <a:off x="2676525"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２</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 name="正方形/長方形 11"/>
          <p:cNvSpPr/>
          <p:nvPr/>
        </p:nvSpPr>
        <p:spPr>
          <a:xfrm>
            <a:off x="2876550"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３</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 name="正方形/長方形 12"/>
          <p:cNvSpPr/>
          <p:nvPr/>
        </p:nvSpPr>
        <p:spPr>
          <a:xfrm>
            <a:off x="3083718"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４</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 name="正方形/長方形 13"/>
          <p:cNvSpPr/>
          <p:nvPr/>
        </p:nvSpPr>
        <p:spPr>
          <a:xfrm>
            <a:off x="3283743"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５</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 name="正方形/長方形 14"/>
          <p:cNvSpPr/>
          <p:nvPr/>
        </p:nvSpPr>
        <p:spPr>
          <a:xfrm>
            <a:off x="3483768"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６</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 name="正方形/長方形 15"/>
          <p:cNvSpPr/>
          <p:nvPr/>
        </p:nvSpPr>
        <p:spPr>
          <a:xfrm>
            <a:off x="3683793"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7" name="正方形/長方形 16"/>
          <p:cNvSpPr/>
          <p:nvPr/>
        </p:nvSpPr>
        <p:spPr>
          <a:xfrm>
            <a:off x="3890961"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 name="正方形/長方形 17"/>
          <p:cNvSpPr/>
          <p:nvPr/>
        </p:nvSpPr>
        <p:spPr>
          <a:xfrm>
            <a:off x="4090986"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 name="正方形/長方形 18"/>
          <p:cNvSpPr/>
          <p:nvPr/>
        </p:nvSpPr>
        <p:spPr>
          <a:xfrm>
            <a:off x="4291011"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0" name="正方形/長方形 19"/>
          <p:cNvSpPr/>
          <p:nvPr/>
        </p:nvSpPr>
        <p:spPr>
          <a:xfrm>
            <a:off x="4491036"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1" name="正方形/長方形 20"/>
          <p:cNvSpPr/>
          <p:nvPr/>
        </p:nvSpPr>
        <p:spPr>
          <a:xfrm>
            <a:off x="4693443"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2" name="正方形/長方形 21"/>
          <p:cNvSpPr/>
          <p:nvPr/>
        </p:nvSpPr>
        <p:spPr>
          <a:xfrm>
            <a:off x="4893468" y="7765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3" name="正方形/長方形 22"/>
          <p:cNvSpPr/>
          <p:nvPr/>
        </p:nvSpPr>
        <p:spPr>
          <a:xfrm>
            <a:off x="5222080" y="752475"/>
            <a:ext cx="1273970" cy="361950"/>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医療、福祉業</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4" name="正方形/長方形 23"/>
          <p:cNvSpPr/>
          <p:nvPr/>
        </p:nvSpPr>
        <p:spPr>
          <a:xfrm>
            <a:off x="492919"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5" name="正方形/長方形 24"/>
          <p:cNvSpPr/>
          <p:nvPr/>
        </p:nvSpPr>
        <p:spPr>
          <a:xfrm>
            <a:off x="731044"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6" name="正方形/長方形 25"/>
          <p:cNvSpPr/>
          <p:nvPr/>
        </p:nvSpPr>
        <p:spPr>
          <a:xfrm>
            <a:off x="962026"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セ</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7" name="正方形/長方形 26"/>
          <p:cNvSpPr/>
          <p:nvPr/>
        </p:nvSpPr>
        <p:spPr>
          <a:xfrm>
            <a:off x="1200151"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イ</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8" name="正方形/長方形 27"/>
          <p:cNvSpPr/>
          <p:nvPr/>
        </p:nvSpPr>
        <p:spPr>
          <a:xfrm>
            <a:off x="1428751"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カ</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29" name="正方形/長方形 28"/>
          <p:cNvSpPr/>
          <p:nvPr/>
        </p:nvSpPr>
        <p:spPr>
          <a:xfrm>
            <a:off x="1666876"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イ</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30" name="正方形/長方形 29"/>
          <p:cNvSpPr/>
          <p:nvPr/>
        </p:nvSpPr>
        <p:spPr>
          <a:xfrm>
            <a:off x="1900238"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ロ</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31" name="正方形/長方形 30"/>
          <p:cNvSpPr/>
          <p:nvPr/>
        </p:nvSpPr>
        <p:spPr>
          <a:xfrm>
            <a:off x="2138363"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32" name="正方形/長方形 31"/>
          <p:cNvSpPr/>
          <p:nvPr/>
        </p:nvSpPr>
        <p:spPr>
          <a:xfrm>
            <a:off x="492919"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医</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35" name="正方形/長方形 34"/>
          <p:cNvSpPr/>
          <p:nvPr/>
        </p:nvSpPr>
        <p:spPr>
          <a:xfrm>
            <a:off x="797719"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療</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2" name="正方形/長方形 41"/>
          <p:cNvSpPr/>
          <p:nvPr/>
        </p:nvSpPr>
        <p:spPr>
          <a:xfrm>
            <a:off x="1095375"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法</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3" name="正方形/長方形 42"/>
          <p:cNvSpPr/>
          <p:nvPr/>
        </p:nvSpPr>
        <p:spPr>
          <a:xfrm>
            <a:off x="1400175"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人</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4" name="正方形/長方形 43"/>
          <p:cNvSpPr/>
          <p:nvPr/>
        </p:nvSpPr>
        <p:spPr>
          <a:xfrm>
            <a:off x="2002631"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厚</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5" name="正方形/長方形 44"/>
          <p:cNvSpPr/>
          <p:nvPr/>
        </p:nvSpPr>
        <p:spPr>
          <a:xfrm>
            <a:off x="2307431"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生</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6" name="正方形/長方形 45"/>
          <p:cNvSpPr/>
          <p:nvPr/>
        </p:nvSpPr>
        <p:spPr>
          <a:xfrm>
            <a:off x="2605087"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会</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7" name="正方形/長方形 46"/>
          <p:cNvSpPr/>
          <p:nvPr/>
        </p:nvSpPr>
        <p:spPr>
          <a:xfrm>
            <a:off x="2909887"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労</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8" name="正方形/長方形 47"/>
          <p:cNvSpPr/>
          <p:nvPr/>
        </p:nvSpPr>
        <p:spPr>
          <a:xfrm>
            <a:off x="471339"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49" name="正方形/長方形 48"/>
          <p:cNvSpPr/>
          <p:nvPr/>
        </p:nvSpPr>
        <p:spPr>
          <a:xfrm>
            <a:off x="671364"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0" name="正方形/長方形 49"/>
          <p:cNvSpPr/>
          <p:nvPr/>
        </p:nvSpPr>
        <p:spPr>
          <a:xfrm>
            <a:off x="871389"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1" name="正方形/長方形 50"/>
          <p:cNvSpPr/>
          <p:nvPr/>
        </p:nvSpPr>
        <p:spPr>
          <a:xfrm>
            <a:off x="1271439"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2" name="正方形/長方形 51"/>
          <p:cNvSpPr/>
          <p:nvPr/>
        </p:nvSpPr>
        <p:spPr>
          <a:xfrm>
            <a:off x="1471464"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4" name="正方形/長方形 53"/>
          <p:cNvSpPr/>
          <p:nvPr/>
        </p:nvSpPr>
        <p:spPr>
          <a:xfrm>
            <a:off x="1673871"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5" name="正方形/長方形 54"/>
          <p:cNvSpPr/>
          <p:nvPr/>
        </p:nvSpPr>
        <p:spPr>
          <a:xfrm>
            <a:off x="1871515"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4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6" name="正方形/長方形 55"/>
          <p:cNvSpPr/>
          <p:nvPr/>
        </p:nvSpPr>
        <p:spPr>
          <a:xfrm>
            <a:off x="2878783"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8" name="正方形/長方形 57"/>
          <p:cNvSpPr/>
          <p:nvPr/>
        </p:nvSpPr>
        <p:spPr>
          <a:xfrm>
            <a:off x="3078808"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59" name="正方形/長方形 58"/>
          <p:cNvSpPr/>
          <p:nvPr/>
        </p:nvSpPr>
        <p:spPr>
          <a:xfrm>
            <a:off x="2681140"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60" name="正方形/長方形 59"/>
          <p:cNvSpPr/>
          <p:nvPr/>
        </p:nvSpPr>
        <p:spPr>
          <a:xfrm>
            <a:off x="319088" y="3517356"/>
            <a:ext cx="1752599" cy="235494"/>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900" dirty="0" smtClean="0">
                <a:solidFill>
                  <a:srgbClr val="FF0000"/>
                </a:solidFill>
                <a:latin typeface="ＤＦ特太ゴシック体" panose="020B0509000000000000" pitchFamily="49" charset="-128"/>
                <a:ea typeface="ＤＦ特太ゴシック体" panose="020B0509000000000000" pitchFamily="49" charset="-128"/>
              </a:rPr>
              <a:t>千代田区霞ヶ関○</a:t>
            </a:r>
            <a:r>
              <a:rPr kumimoji="1" lang="en-US" altLang="ja-JP" sz="9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9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61" name="正方形/長方形 60"/>
          <p:cNvSpPr/>
          <p:nvPr/>
        </p:nvSpPr>
        <p:spPr>
          <a:xfrm>
            <a:off x="2421722"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8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68" name="正方形/長方形 67"/>
          <p:cNvSpPr/>
          <p:nvPr/>
        </p:nvSpPr>
        <p:spPr>
          <a:xfrm>
            <a:off x="2486018"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dirty="0" smtClean="0">
                <a:solidFill>
                  <a:srgbClr val="FF0000"/>
                </a:solidFill>
                <a:latin typeface="ＤＦ特太ゴシック体" panose="020B0509000000000000" pitchFamily="49" charset="-128"/>
                <a:ea typeface="ＤＦ特太ゴシック体" panose="020B0509000000000000" pitchFamily="49" charset="-128"/>
              </a:rPr>
              <a:t>３</a:t>
            </a:r>
            <a:endParaRPr kumimoji="1" lang="ja-JP" altLang="en-US" sz="800" dirty="0">
              <a:solidFill>
                <a:srgbClr val="FF0000"/>
              </a:solidFill>
              <a:latin typeface="ＤＦ特太ゴシック体" panose="020B0509000000000000" pitchFamily="49" charset="-128"/>
              <a:ea typeface="ＤＦ特太ゴシック体" panose="020B0509000000000000" pitchFamily="49" charset="-128"/>
            </a:endParaRPr>
          </a:p>
        </p:txBody>
      </p:sp>
      <p:grpSp>
        <p:nvGrpSpPr>
          <p:cNvPr id="2" name="グループ化 1"/>
          <p:cNvGrpSpPr/>
          <p:nvPr/>
        </p:nvGrpSpPr>
        <p:grpSpPr>
          <a:xfrm>
            <a:off x="2976562" y="3599134"/>
            <a:ext cx="338904" cy="172766"/>
            <a:chOff x="2976562" y="3599134"/>
            <a:chExt cx="338904" cy="172766"/>
          </a:xfrm>
        </p:grpSpPr>
        <p:sp>
          <p:nvSpPr>
            <p:cNvPr id="77" name="正方形/長方形 76"/>
            <p:cNvSpPr/>
            <p:nvPr/>
          </p:nvSpPr>
          <p:spPr>
            <a:xfrm>
              <a:off x="2976562"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78" name="正方形/長方形 77"/>
            <p:cNvSpPr/>
            <p:nvPr/>
          </p:nvSpPr>
          <p:spPr>
            <a:xfrm>
              <a:off x="3124203"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79" name="正方形/長方形 78"/>
            <p:cNvSpPr/>
            <p:nvPr/>
          </p:nvSpPr>
          <p:spPr>
            <a:xfrm>
              <a:off x="3050382"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0" name="正方形/長方形 79"/>
            <p:cNvSpPr/>
            <p:nvPr/>
          </p:nvSpPr>
          <p:spPr>
            <a:xfrm>
              <a:off x="3194865"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grpSp>
      <p:sp>
        <p:nvSpPr>
          <p:cNvPr id="81" name="正方形/長方形 80"/>
          <p:cNvSpPr/>
          <p:nvPr/>
        </p:nvSpPr>
        <p:spPr>
          <a:xfrm>
            <a:off x="4050358"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９</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2" name="正方形/長方形 81"/>
          <p:cNvSpPr/>
          <p:nvPr/>
        </p:nvSpPr>
        <p:spPr>
          <a:xfrm>
            <a:off x="4253558"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3" name="正方形/長方形 82"/>
          <p:cNvSpPr/>
          <p:nvPr/>
        </p:nvSpPr>
        <p:spPr>
          <a:xfrm>
            <a:off x="4455170"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２</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4" name="正方形/長方形 83"/>
          <p:cNvSpPr/>
          <p:nvPr/>
        </p:nvSpPr>
        <p:spPr>
          <a:xfrm>
            <a:off x="4658370"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5" name="正方形/長方形 84"/>
          <p:cNvSpPr/>
          <p:nvPr/>
        </p:nvSpPr>
        <p:spPr>
          <a:xfrm>
            <a:off x="4858395"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４</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89" name="正方形/長方形 88"/>
          <p:cNvSpPr/>
          <p:nvPr/>
        </p:nvSpPr>
        <p:spPr>
          <a:xfrm>
            <a:off x="5060802"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90" name="正方形/長方形 89"/>
          <p:cNvSpPr/>
          <p:nvPr/>
        </p:nvSpPr>
        <p:spPr>
          <a:xfrm>
            <a:off x="5260827"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97" name="正方形/長方形 96"/>
          <p:cNvSpPr/>
          <p:nvPr/>
        </p:nvSpPr>
        <p:spPr>
          <a:xfrm>
            <a:off x="5598965"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98" name="正方形/長方形 97"/>
          <p:cNvSpPr/>
          <p:nvPr/>
        </p:nvSpPr>
        <p:spPr>
          <a:xfrm>
            <a:off x="5798990"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５</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00" name="正方形/長方形 99"/>
          <p:cNvSpPr/>
          <p:nvPr/>
        </p:nvSpPr>
        <p:spPr>
          <a:xfrm>
            <a:off x="6203802"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16" name="正方形/長方形 115"/>
          <p:cNvSpPr/>
          <p:nvPr/>
        </p:nvSpPr>
        <p:spPr>
          <a:xfrm>
            <a:off x="531665" y="518899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17" name="正方形/長方形 116"/>
          <p:cNvSpPr/>
          <p:nvPr/>
        </p:nvSpPr>
        <p:spPr>
          <a:xfrm>
            <a:off x="738834" y="518899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３</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2" name="正方形/長方形 121"/>
          <p:cNvSpPr/>
          <p:nvPr/>
        </p:nvSpPr>
        <p:spPr>
          <a:xfrm>
            <a:off x="2817018" y="5131594"/>
            <a:ext cx="1233340" cy="369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000" dirty="0" smtClean="0">
                <a:solidFill>
                  <a:srgbClr val="FF0000"/>
                </a:solidFill>
                <a:latin typeface="ＤＦ特太ゴシック体" panose="020B0509000000000000" pitchFamily="49" charset="-128"/>
                <a:ea typeface="ＤＦ特太ゴシック体" panose="020B0509000000000000" pitchFamily="49" charset="-128"/>
              </a:rPr>
              <a:t>新型コロナウイルス感染による肺炎</a:t>
            </a:r>
            <a:endParaRPr kumimoji="1" lang="ja-JP" altLang="en-US" sz="10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3" name="正方形/長方形 122"/>
          <p:cNvSpPr/>
          <p:nvPr/>
        </p:nvSpPr>
        <p:spPr>
          <a:xfrm>
            <a:off x="4038602" y="5131594"/>
            <a:ext cx="1071562" cy="36909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呼吸器</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4" name="正方形/長方形 123"/>
          <p:cNvSpPr/>
          <p:nvPr/>
        </p:nvSpPr>
        <p:spPr>
          <a:xfrm>
            <a:off x="5153026" y="5153024"/>
            <a:ext cx="1357311" cy="347663"/>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勤務地内</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5" name="正方形/長方形 124"/>
          <p:cNvSpPr/>
          <p:nvPr/>
        </p:nvSpPr>
        <p:spPr>
          <a:xfrm>
            <a:off x="285748" y="5915025"/>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　救急病棟に勤務中、○月○日に救急患者</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8" name="正方形/長方形 127"/>
          <p:cNvSpPr/>
          <p:nvPr/>
        </p:nvSpPr>
        <p:spPr>
          <a:xfrm>
            <a:off x="285748" y="6134101"/>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（後日、ＰＣＲ検査の結果</a:t>
            </a:r>
            <a:r>
              <a:rPr kumimoji="1" lang="ja-JP" altLang="en-US" sz="1200" dirty="0">
                <a:solidFill>
                  <a:srgbClr val="FF0000"/>
                </a:solidFill>
                <a:latin typeface="ＤＦ特太ゴシック体" panose="020B0509000000000000" pitchFamily="49" charset="-128"/>
                <a:ea typeface="ＤＦ特太ゴシック体" panose="020B0509000000000000" pitchFamily="49" charset="-128"/>
              </a:rPr>
              <a:t>陽性判定</a:t>
            </a:r>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）の吸</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8" name="正方形/長方形 137"/>
          <p:cNvSpPr/>
          <p:nvPr/>
        </p:nvSpPr>
        <p:spPr>
          <a:xfrm>
            <a:off x="314326" y="6348412"/>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9" name="正方形/長方形 138"/>
          <p:cNvSpPr/>
          <p:nvPr/>
        </p:nvSpPr>
        <p:spPr>
          <a:xfrm>
            <a:off x="285748" y="6567488"/>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熱の症状が見られたため、ＰＣＲ検</a:t>
            </a:r>
            <a:r>
              <a:rPr kumimoji="1" lang="ja-JP" altLang="en-US" sz="1200" dirty="0">
                <a:solidFill>
                  <a:srgbClr val="FF0000"/>
                </a:solidFill>
                <a:latin typeface="ＤＦ特太ゴシック体" panose="020B0509000000000000" pitchFamily="49" charset="-128"/>
                <a:ea typeface="ＤＦ特太ゴシック体" panose="020B0509000000000000" pitchFamily="49" charset="-128"/>
              </a:rPr>
              <a:t>査を</a:t>
            </a:r>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実</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0" name="正方形/長方形 139"/>
          <p:cNvSpPr/>
          <p:nvPr/>
        </p:nvSpPr>
        <p:spPr>
          <a:xfrm>
            <a:off x="285748" y="6789737"/>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施したところ、４月２日に陽性判定となり、</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1" name="正方形/長方形 140"/>
          <p:cNvSpPr/>
          <p:nvPr/>
        </p:nvSpPr>
        <p:spPr>
          <a:xfrm>
            <a:off x="314326" y="7008813"/>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2" name="正方形/長方形 141"/>
          <p:cNvSpPr/>
          <p:nvPr/>
        </p:nvSpPr>
        <p:spPr>
          <a:xfrm>
            <a:off x="353865"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和</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3" name="正方形/長方形 142"/>
          <p:cNvSpPr/>
          <p:nvPr/>
        </p:nvSpPr>
        <p:spPr>
          <a:xfrm>
            <a:off x="561034"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２</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4" name="正方形/長方形 143"/>
          <p:cNvSpPr/>
          <p:nvPr/>
        </p:nvSpPr>
        <p:spPr>
          <a:xfrm>
            <a:off x="944415"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5" name="正方形/長方形 144"/>
          <p:cNvSpPr/>
          <p:nvPr/>
        </p:nvSpPr>
        <p:spPr>
          <a:xfrm>
            <a:off x="1151584"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４</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6" name="正方形/長方形 145"/>
          <p:cNvSpPr/>
          <p:nvPr/>
        </p:nvSpPr>
        <p:spPr>
          <a:xfrm>
            <a:off x="1522265"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7" name="正方形/長方形 146"/>
          <p:cNvSpPr/>
          <p:nvPr/>
        </p:nvSpPr>
        <p:spPr>
          <a:xfrm>
            <a:off x="1729434"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48" name="正方形/長方形 147"/>
          <p:cNvSpPr/>
          <p:nvPr/>
        </p:nvSpPr>
        <p:spPr>
          <a:xfrm>
            <a:off x="157015" y="8878342"/>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令</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1" name="正方形/長方形 150"/>
          <p:cNvSpPr/>
          <p:nvPr/>
        </p:nvSpPr>
        <p:spPr>
          <a:xfrm>
            <a:off x="309414" y="9373865"/>
            <a:ext cx="652612" cy="20193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霞ヶ関</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2" name="正方形/長方形 151"/>
          <p:cNvSpPr/>
          <p:nvPr/>
        </p:nvSpPr>
        <p:spPr>
          <a:xfrm>
            <a:off x="3109738" y="9057456"/>
            <a:ext cx="2191470" cy="3164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医療法人　厚生会労働病院</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3" name="正方形/長方形 152"/>
          <p:cNvSpPr/>
          <p:nvPr/>
        </p:nvSpPr>
        <p:spPr>
          <a:xfrm>
            <a:off x="3109738" y="9369697"/>
            <a:ext cx="2191470" cy="316409"/>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　　病院長　安衛　法子　</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grpSp>
        <p:nvGrpSpPr>
          <p:cNvPr id="174" name="グループ化 173"/>
          <p:cNvGrpSpPr/>
          <p:nvPr/>
        </p:nvGrpSpPr>
        <p:grpSpPr>
          <a:xfrm>
            <a:off x="497682" y="4317206"/>
            <a:ext cx="1854994" cy="238125"/>
            <a:chOff x="492919" y="4336256"/>
            <a:chExt cx="1854994" cy="238125"/>
          </a:xfrm>
        </p:grpSpPr>
        <p:sp>
          <p:nvSpPr>
            <p:cNvPr id="158" name="正方形/長方形 157"/>
            <p:cNvSpPr/>
            <p:nvPr/>
          </p:nvSpPr>
          <p:spPr>
            <a:xfrm>
              <a:off x="492919"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ロ</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9" name="正方形/長方形 158"/>
            <p:cNvSpPr/>
            <p:nvPr/>
          </p:nvSpPr>
          <p:spPr>
            <a:xfrm>
              <a:off x="731044"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0" name="正方形/長方形 159"/>
            <p:cNvSpPr/>
            <p:nvPr/>
          </p:nvSpPr>
          <p:spPr>
            <a:xfrm>
              <a:off x="962026"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ド</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1" name="正方形/長方形 160"/>
            <p:cNvSpPr/>
            <p:nvPr/>
          </p:nvSpPr>
          <p:spPr>
            <a:xfrm>
              <a:off x="1200151"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2" name="正方形/長方形 161"/>
            <p:cNvSpPr/>
            <p:nvPr/>
          </p:nvSpPr>
          <p:spPr>
            <a:xfrm>
              <a:off x="1428751"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3" name="正方形/長方形 162"/>
            <p:cNvSpPr/>
            <p:nvPr/>
          </p:nvSpPr>
          <p:spPr>
            <a:xfrm>
              <a:off x="1666876"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タ</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4" name="正方形/長方形 163"/>
            <p:cNvSpPr/>
            <p:nvPr/>
          </p:nvSpPr>
          <p:spPr>
            <a:xfrm>
              <a:off x="1900238"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ロ</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5" name="正方形/長方形 164"/>
            <p:cNvSpPr/>
            <p:nvPr/>
          </p:nvSpPr>
          <p:spPr>
            <a:xfrm>
              <a:off x="2138363" y="433625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grpSp>
      <p:sp>
        <p:nvSpPr>
          <p:cNvPr id="166" name="正方形/長方形 165"/>
          <p:cNvSpPr/>
          <p:nvPr/>
        </p:nvSpPr>
        <p:spPr>
          <a:xfrm>
            <a:off x="492919" y="468629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7" name="正方形/長方形 166"/>
          <p:cNvSpPr/>
          <p:nvPr/>
        </p:nvSpPr>
        <p:spPr>
          <a:xfrm>
            <a:off x="797719" y="468629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働</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8" name="正方形/長方形 167"/>
          <p:cNvSpPr/>
          <p:nvPr/>
        </p:nvSpPr>
        <p:spPr>
          <a:xfrm>
            <a:off x="1095375" y="468629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69" name="正方形/長方形 168"/>
          <p:cNvSpPr/>
          <p:nvPr/>
        </p:nvSpPr>
        <p:spPr>
          <a:xfrm>
            <a:off x="1400175" y="468629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太</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70" name="正方形/長方形 169"/>
          <p:cNvSpPr/>
          <p:nvPr/>
        </p:nvSpPr>
        <p:spPr>
          <a:xfrm>
            <a:off x="1697831" y="468629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郎</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6" name="正方形/長方形 125"/>
          <p:cNvSpPr/>
          <p:nvPr/>
        </p:nvSpPr>
        <p:spPr>
          <a:xfrm>
            <a:off x="3214687"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働</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7" name="正方形/長方形 126"/>
          <p:cNvSpPr/>
          <p:nvPr/>
        </p:nvSpPr>
        <p:spPr>
          <a:xfrm>
            <a:off x="3512343"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病</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29" name="正方形/長方形 128"/>
          <p:cNvSpPr/>
          <p:nvPr/>
        </p:nvSpPr>
        <p:spPr>
          <a:xfrm>
            <a:off x="3817143" y="161924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院</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0" name="正方形/長方形 129"/>
          <p:cNvSpPr/>
          <p:nvPr/>
        </p:nvSpPr>
        <p:spPr>
          <a:xfrm>
            <a:off x="499269"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コ</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1" name="正方形/長方形 130"/>
          <p:cNvSpPr/>
          <p:nvPr/>
        </p:nvSpPr>
        <p:spPr>
          <a:xfrm>
            <a:off x="2369343"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ド</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2" name="正方形/長方形 131"/>
          <p:cNvSpPr/>
          <p:nvPr/>
        </p:nvSpPr>
        <p:spPr>
          <a:xfrm>
            <a:off x="2607468"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3" name="正方形/長方形 132"/>
          <p:cNvSpPr/>
          <p:nvPr/>
        </p:nvSpPr>
        <p:spPr>
          <a:xfrm>
            <a:off x="2836068"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ビ</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4" name="正方形/長方形 133"/>
          <p:cNvSpPr/>
          <p:nvPr/>
        </p:nvSpPr>
        <p:spPr>
          <a:xfrm>
            <a:off x="3074193"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ョ</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5" name="正方形/長方形 134"/>
          <p:cNvSpPr/>
          <p:nvPr/>
        </p:nvSpPr>
        <p:spPr>
          <a:xfrm>
            <a:off x="3307555"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ウ</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6" name="正方形/長方形 135"/>
          <p:cNvSpPr/>
          <p:nvPr/>
        </p:nvSpPr>
        <p:spPr>
          <a:xfrm>
            <a:off x="3545680"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イ</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37" name="正方形/長方形 136"/>
          <p:cNvSpPr/>
          <p:nvPr/>
        </p:nvSpPr>
        <p:spPr>
          <a:xfrm>
            <a:off x="3783805" y="1269206"/>
            <a:ext cx="209550" cy="23812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ン</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grpSp>
        <p:nvGrpSpPr>
          <p:cNvPr id="149" name="グループ化 148"/>
          <p:cNvGrpSpPr/>
          <p:nvPr/>
        </p:nvGrpSpPr>
        <p:grpSpPr>
          <a:xfrm>
            <a:off x="2631280" y="3599134"/>
            <a:ext cx="338904" cy="172766"/>
            <a:chOff x="2976562" y="3599134"/>
            <a:chExt cx="338904" cy="172766"/>
          </a:xfrm>
        </p:grpSpPr>
        <p:sp>
          <p:nvSpPr>
            <p:cNvPr id="150" name="正方形/長方形 149"/>
            <p:cNvSpPr/>
            <p:nvPr/>
          </p:nvSpPr>
          <p:spPr>
            <a:xfrm>
              <a:off x="2976562"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6" name="正方形/長方形 155"/>
            <p:cNvSpPr/>
            <p:nvPr/>
          </p:nvSpPr>
          <p:spPr>
            <a:xfrm>
              <a:off x="3124203"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57" name="正方形/長方形 156"/>
            <p:cNvSpPr/>
            <p:nvPr/>
          </p:nvSpPr>
          <p:spPr>
            <a:xfrm>
              <a:off x="3050382"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75" name="正方形/長方形 174"/>
            <p:cNvSpPr/>
            <p:nvPr/>
          </p:nvSpPr>
          <p:spPr>
            <a:xfrm>
              <a:off x="3194865" y="3599134"/>
              <a:ext cx="120601" cy="17276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600"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600" dirty="0">
                <a:solidFill>
                  <a:srgbClr val="FF0000"/>
                </a:solidFill>
                <a:latin typeface="ＤＦ特太ゴシック体" panose="020B0509000000000000" pitchFamily="49" charset="-128"/>
                <a:ea typeface="ＤＦ特太ゴシック体" panose="020B0509000000000000" pitchFamily="49" charset="-128"/>
              </a:endParaRPr>
            </a:p>
          </p:txBody>
        </p:sp>
      </p:grpSp>
      <p:sp>
        <p:nvSpPr>
          <p:cNvPr id="176" name="正方形/長方形 175"/>
          <p:cNvSpPr/>
          <p:nvPr/>
        </p:nvSpPr>
        <p:spPr>
          <a:xfrm>
            <a:off x="5999015" y="3905499"/>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77" name="正方形/長方形 176"/>
          <p:cNvSpPr/>
          <p:nvPr/>
        </p:nvSpPr>
        <p:spPr>
          <a:xfrm>
            <a:off x="499269" y="4686299"/>
            <a:ext cx="278606"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労</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grpSp>
        <p:nvGrpSpPr>
          <p:cNvPr id="178" name="グループ化 177"/>
          <p:cNvGrpSpPr/>
          <p:nvPr/>
        </p:nvGrpSpPr>
        <p:grpSpPr>
          <a:xfrm>
            <a:off x="3943176" y="4323680"/>
            <a:ext cx="2308077" cy="685552"/>
            <a:chOff x="3948113" y="4319835"/>
            <a:chExt cx="2308077" cy="685552"/>
          </a:xfrm>
        </p:grpSpPr>
        <p:sp>
          <p:nvSpPr>
            <p:cNvPr id="179" name="正方形/長方形 178"/>
            <p:cNvSpPr/>
            <p:nvPr/>
          </p:nvSpPr>
          <p:spPr>
            <a:xfrm>
              <a:off x="4205139"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７</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0" name="正方形/長方形 179"/>
            <p:cNvSpPr/>
            <p:nvPr/>
          </p:nvSpPr>
          <p:spPr>
            <a:xfrm>
              <a:off x="4408339"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1" name="正方形/長方形 180"/>
            <p:cNvSpPr/>
            <p:nvPr/>
          </p:nvSpPr>
          <p:spPr>
            <a:xfrm>
              <a:off x="4609951"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2" name="正方形/長方形 181"/>
            <p:cNvSpPr/>
            <p:nvPr/>
          </p:nvSpPr>
          <p:spPr>
            <a:xfrm>
              <a:off x="4813151"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3" name="正方形/長方形 182"/>
            <p:cNvSpPr/>
            <p:nvPr/>
          </p:nvSpPr>
          <p:spPr>
            <a:xfrm>
              <a:off x="5013176"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4" name="正方形/長方形 183"/>
            <p:cNvSpPr/>
            <p:nvPr/>
          </p:nvSpPr>
          <p:spPr>
            <a:xfrm>
              <a:off x="5215583"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０</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5" name="正方形/長方形 184"/>
            <p:cNvSpPr/>
            <p:nvPr/>
          </p:nvSpPr>
          <p:spPr>
            <a:xfrm>
              <a:off x="5415608" y="4319836"/>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6" name="正方形/長方形 185"/>
            <p:cNvSpPr/>
            <p:nvPr/>
          </p:nvSpPr>
          <p:spPr>
            <a:xfrm>
              <a:off x="5544196" y="4710361"/>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１</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7" name="正方形/長方形 186"/>
            <p:cNvSpPr/>
            <p:nvPr/>
          </p:nvSpPr>
          <p:spPr>
            <a:xfrm>
              <a:off x="5751365" y="4710361"/>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２</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8" name="正方形/長方形 187"/>
            <p:cNvSpPr/>
            <p:nvPr/>
          </p:nvSpPr>
          <p:spPr>
            <a:xfrm>
              <a:off x="3948113" y="4745732"/>
              <a:ext cx="1204913" cy="259655"/>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看護師</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89" name="正方形/長方形 188"/>
            <p:cNvSpPr/>
            <p:nvPr/>
          </p:nvSpPr>
          <p:spPr>
            <a:xfrm>
              <a:off x="6084741" y="4319835"/>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100" b="1"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1100" b="1"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0" name="正方形/長方形 189"/>
            <p:cNvSpPr/>
            <p:nvPr/>
          </p:nvSpPr>
          <p:spPr>
            <a:xfrm>
              <a:off x="5556896" y="4345236"/>
              <a:ext cx="38816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en-US" altLang="ja-JP" sz="1000" dirty="0" smtClean="0">
                  <a:solidFill>
                    <a:srgbClr val="FF0000"/>
                  </a:solidFill>
                  <a:latin typeface="ＤＦ特太ゴシック体" panose="020B0509000000000000" pitchFamily="49" charset="-128"/>
                  <a:ea typeface="ＤＦ特太ゴシック体" panose="020B0509000000000000" pitchFamily="49" charset="-128"/>
                </a:rPr>
                <a:t>32</a:t>
              </a:r>
              <a:endParaRPr kumimoji="1" lang="ja-JP" altLang="en-US" sz="10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1" name="正方形/長方形 190"/>
            <p:cNvSpPr/>
            <p:nvPr/>
          </p:nvSpPr>
          <p:spPr>
            <a:xfrm>
              <a:off x="6064103" y="4705598"/>
              <a:ext cx="171449" cy="24025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800" b="1" dirty="0">
                <a:solidFill>
                  <a:srgbClr val="FF0000"/>
                </a:solidFill>
                <a:latin typeface="ＤＦ特太ゴシック体" panose="020B0509000000000000" pitchFamily="49" charset="-128"/>
                <a:ea typeface="ＤＦ特太ゴシック体" panose="020B0509000000000000" pitchFamily="49" charset="-128"/>
              </a:endParaRPr>
            </a:p>
          </p:txBody>
        </p:sp>
      </p:grpSp>
      <p:sp>
        <p:nvSpPr>
          <p:cNvPr id="192" name="正方形/長方形 191"/>
          <p:cNvSpPr/>
          <p:nvPr/>
        </p:nvSpPr>
        <p:spPr>
          <a:xfrm>
            <a:off x="1204763" y="5200898"/>
            <a:ext cx="171449" cy="22835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800" b="1" dirty="0" smtClean="0">
                <a:solidFill>
                  <a:srgbClr val="FF0000"/>
                </a:solidFill>
                <a:latin typeface="ＤＦ特太ゴシック体" panose="020B0509000000000000" pitchFamily="49" charset="-128"/>
                <a:ea typeface="ＤＦ特太ゴシック体" panose="020B0509000000000000" pitchFamily="49" charset="-128"/>
              </a:rPr>
              <a:t>○</a:t>
            </a:r>
            <a:endParaRPr kumimoji="1" lang="ja-JP" altLang="en-US" sz="800" b="1"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4" name="正方形/長方形 193"/>
          <p:cNvSpPr/>
          <p:nvPr/>
        </p:nvSpPr>
        <p:spPr>
          <a:xfrm>
            <a:off x="285748" y="6346031"/>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引処置に当たった看護師に４月１日から発</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5" name="正方形/長方形 194"/>
          <p:cNvSpPr/>
          <p:nvPr/>
        </p:nvSpPr>
        <p:spPr>
          <a:xfrm>
            <a:off x="285748" y="7008813"/>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同日から入院したもの。</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6" name="正方形/長方形 195"/>
          <p:cNvSpPr/>
          <p:nvPr/>
        </p:nvSpPr>
        <p:spPr>
          <a:xfrm>
            <a:off x="285748" y="7231062"/>
            <a:ext cx="3140866" cy="21431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200" dirty="0" smtClean="0">
                <a:solidFill>
                  <a:srgbClr val="FF0000"/>
                </a:solidFill>
                <a:latin typeface="ＤＦ特太ゴシック体" panose="020B0509000000000000" pitchFamily="49" charset="-128"/>
                <a:ea typeface="ＤＦ特太ゴシック体" panose="020B0509000000000000" pitchFamily="49" charset="-128"/>
              </a:rPr>
              <a:t>　勤務中は防護衣とマスクを着用していた。</a:t>
            </a:r>
            <a:endParaRPr kumimoji="1" lang="ja-JP" altLang="en-US" sz="12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197" name="正方形/長方形 196"/>
          <p:cNvSpPr/>
          <p:nvPr/>
        </p:nvSpPr>
        <p:spPr>
          <a:xfrm>
            <a:off x="960834" y="8356376"/>
            <a:ext cx="2283969" cy="276226"/>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smtClean="0">
                <a:solidFill>
                  <a:srgbClr val="FF0000"/>
                </a:solidFill>
                <a:latin typeface="ＤＦ特太ゴシック体" panose="020B0509000000000000" pitchFamily="49" charset="-128"/>
                <a:ea typeface="ＤＦ特太ゴシック体" panose="020B0509000000000000" pitchFamily="49" charset="-128"/>
              </a:rPr>
              <a:t>事務長　厚生　太郎</a:t>
            </a:r>
            <a:endParaRPr kumimoji="1" lang="ja-JP" altLang="en-US" sz="1400" dirty="0">
              <a:solidFill>
                <a:srgbClr val="FF0000"/>
              </a:solidFill>
              <a:latin typeface="ＤＦ特太ゴシック体" panose="020B0509000000000000" pitchFamily="49" charset="-128"/>
              <a:ea typeface="ＤＦ特太ゴシック体" panose="020B0509000000000000" pitchFamily="49" charset="-128"/>
            </a:endParaRPr>
          </a:p>
        </p:txBody>
      </p:sp>
      <p:sp>
        <p:nvSpPr>
          <p:cNvPr id="3" name="正方形/長方形 2"/>
          <p:cNvSpPr/>
          <p:nvPr/>
        </p:nvSpPr>
        <p:spPr>
          <a:xfrm>
            <a:off x="5382095" y="123825"/>
            <a:ext cx="1128242" cy="409575"/>
          </a:xfrm>
          <a:prstGeom prst="rect">
            <a:avLst/>
          </a:prstGeom>
          <a:noFill/>
          <a:ln w="28575">
            <a:solidFill>
              <a:srgbClr val="FF000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dirty="0" smtClean="0">
                <a:solidFill>
                  <a:srgbClr val="FF0000"/>
                </a:solidFill>
                <a:latin typeface="ＤＦ特太ゴシック体" panose="020B0509000000000000" pitchFamily="49" charset="-128"/>
                <a:ea typeface="ＤＦ特太ゴシック体" panose="020B0509000000000000" pitchFamily="49" charset="-128"/>
              </a:rPr>
              <a:t>記入例</a:t>
            </a:r>
            <a:endParaRPr kumimoji="1" lang="ja-JP" altLang="en-US" dirty="0">
              <a:solidFill>
                <a:srgbClr val="FF0000"/>
              </a:solidFill>
              <a:latin typeface="Cambria Math" panose="02040503050406030204" pitchFamily="18" charset="0"/>
            </a:endParaRPr>
          </a:p>
        </p:txBody>
      </p:sp>
      <p:sp>
        <p:nvSpPr>
          <p:cNvPr id="34" name="角丸四角形 33"/>
          <p:cNvSpPr/>
          <p:nvPr/>
        </p:nvSpPr>
        <p:spPr>
          <a:xfrm>
            <a:off x="2562224" y="3856607"/>
            <a:ext cx="848577" cy="328613"/>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3" name="角丸四角形吹き出し 32"/>
          <p:cNvSpPr/>
          <p:nvPr/>
        </p:nvSpPr>
        <p:spPr>
          <a:xfrm>
            <a:off x="3214687" y="2937791"/>
            <a:ext cx="1188715" cy="747725"/>
          </a:xfrm>
          <a:prstGeom prst="wedgeRoundRectCallout">
            <a:avLst>
              <a:gd name="adj1" fmla="val -42284"/>
              <a:gd name="adj2" fmla="val 70972"/>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法人ではなく、</a:t>
            </a:r>
            <a:endParaRPr kumimoji="1" lang="en-US" altLang="ja-JP"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endParaRPr>
          </a:p>
          <a:p>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事業場全体の労働者数</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を記入してください。</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199" name="角丸四角形 198"/>
          <p:cNvSpPr/>
          <p:nvPr/>
        </p:nvSpPr>
        <p:spPr>
          <a:xfrm>
            <a:off x="4626619" y="3856607"/>
            <a:ext cx="848577" cy="328613"/>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1" name="角丸四角形 200"/>
          <p:cNvSpPr/>
          <p:nvPr/>
        </p:nvSpPr>
        <p:spPr>
          <a:xfrm>
            <a:off x="2847973" y="5157788"/>
            <a:ext cx="2245745" cy="333375"/>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3" name="角丸四角形 202"/>
          <p:cNvSpPr/>
          <p:nvPr/>
        </p:nvSpPr>
        <p:spPr>
          <a:xfrm>
            <a:off x="5346551" y="5157788"/>
            <a:ext cx="910953" cy="333375"/>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4" name="角丸四角形 203"/>
          <p:cNvSpPr/>
          <p:nvPr/>
        </p:nvSpPr>
        <p:spPr>
          <a:xfrm>
            <a:off x="270122" y="5886064"/>
            <a:ext cx="3101728" cy="1606389"/>
          </a:xfrm>
          <a:prstGeom prst="roundRect">
            <a:avLst>
              <a:gd name="adj" fmla="val 7476"/>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5" name="角丸四角形 204"/>
          <p:cNvSpPr/>
          <p:nvPr/>
        </p:nvSpPr>
        <p:spPr>
          <a:xfrm>
            <a:off x="3399765" y="5538949"/>
            <a:ext cx="1982330" cy="112675"/>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6" name="角丸四角形 205"/>
          <p:cNvSpPr/>
          <p:nvPr/>
        </p:nvSpPr>
        <p:spPr>
          <a:xfrm>
            <a:off x="3131743" y="9059181"/>
            <a:ext cx="2308073" cy="614635"/>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07" name="角丸四角形吹き出し 206"/>
          <p:cNvSpPr/>
          <p:nvPr/>
        </p:nvSpPr>
        <p:spPr>
          <a:xfrm>
            <a:off x="4905070" y="2937791"/>
            <a:ext cx="1470181" cy="747725"/>
          </a:xfrm>
          <a:prstGeom prst="wedgeRoundRectCallout">
            <a:avLst>
              <a:gd name="adj1" fmla="val -42284"/>
              <a:gd name="adj2" fmla="val 70972"/>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陽性判定日ではなく、</a:t>
            </a:r>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傷病名に記載した症状が現われた日付</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を記入してください。</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09" name="角丸四角形吹き出し 208"/>
          <p:cNvSpPr/>
          <p:nvPr/>
        </p:nvSpPr>
        <p:spPr>
          <a:xfrm>
            <a:off x="2367609" y="4265551"/>
            <a:ext cx="1760361" cy="711802"/>
          </a:xfrm>
          <a:prstGeom prst="wedgeRoundRectCallout">
            <a:avLst>
              <a:gd name="adj1" fmla="val 36563"/>
              <a:gd name="adj2" fmla="val 75049"/>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記載例のとおりに記入</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してください。</a:t>
            </a:r>
            <a:endParaRPr kumimoji="1" lang="en-US" altLang="ja-JP"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endParaRPr>
          </a:p>
          <a:p>
            <a:r>
              <a:rPr kumimoji="1" lang="en-US" altLang="ja-JP" sz="8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 </a:t>
            </a:r>
            <a:r>
              <a:rPr kumimoji="1" lang="ja-JP" altLang="en-US" sz="8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医師の診断結果が記載例と異</a:t>
            </a:r>
            <a:endParaRPr kumimoji="1" lang="en-US" altLang="ja-JP" sz="8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endParaRPr>
          </a:p>
          <a:p>
            <a:r>
              <a:rPr kumimoji="1" lang="ja-JP" altLang="en-US" sz="8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　なる場合にはその内容を記入</a:t>
            </a:r>
            <a:endParaRPr kumimoji="1" lang="ja-JP" altLang="en-US" sz="8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0" name="角丸四角形吹き出し 209"/>
          <p:cNvSpPr/>
          <p:nvPr/>
        </p:nvSpPr>
        <p:spPr>
          <a:xfrm>
            <a:off x="3456000" y="6805123"/>
            <a:ext cx="1552239" cy="603649"/>
          </a:xfrm>
          <a:prstGeom prst="wedgeRoundRectCallout">
            <a:avLst>
              <a:gd name="adj1" fmla="val -62797"/>
              <a:gd name="adj2" fmla="val -45204"/>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感染から発症までの経緯を簡潔に記入</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してください。</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1" name="角丸四角形吹き出し 210"/>
          <p:cNvSpPr/>
          <p:nvPr/>
        </p:nvSpPr>
        <p:spPr>
          <a:xfrm>
            <a:off x="3456000" y="5838323"/>
            <a:ext cx="1552239" cy="747725"/>
          </a:xfrm>
          <a:prstGeom prst="wedgeRoundRectCallout">
            <a:avLst>
              <a:gd name="adj1" fmla="val -30976"/>
              <a:gd name="adj2" fmla="val -74757"/>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左記の災害発生状況及び原因以外に記載すべき事項がなければ</a:t>
            </a:r>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記載不要です。</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3" name="角丸四角形吹き出し 212"/>
          <p:cNvSpPr/>
          <p:nvPr/>
        </p:nvSpPr>
        <p:spPr>
          <a:xfrm>
            <a:off x="5290234" y="5734277"/>
            <a:ext cx="1470181" cy="747725"/>
          </a:xfrm>
          <a:prstGeom prst="wedgeRoundRectCallout">
            <a:avLst>
              <a:gd name="adj1" fmla="val -24143"/>
              <a:gd name="adj2" fmla="val -85968"/>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感染場所ではなく、</a:t>
            </a:r>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傷病名に記載した症状が現われた場所</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を記入してください。</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4" name="角丸四角形吹き出し 213"/>
          <p:cNvSpPr/>
          <p:nvPr/>
        </p:nvSpPr>
        <p:spPr>
          <a:xfrm>
            <a:off x="4269265" y="8318709"/>
            <a:ext cx="1552239" cy="603649"/>
          </a:xfrm>
          <a:prstGeom prst="wedgeRoundRectCallout">
            <a:avLst>
              <a:gd name="adj1" fmla="val -30518"/>
              <a:gd name="adj2" fmla="val 81374"/>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事業場を代表する者など、報告権限を有する方</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が</a:t>
            </a:r>
            <a:r>
              <a:rPr kumimoji="1" lang="ja-JP" altLang="en-US" sz="1100" dirty="0" err="1" smtClean="0">
                <a:solidFill>
                  <a:schemeClr val="tx1">
                    <a:lumMod val="95000"/>
                    <a:lumOff val="5000"/>
                  </a:schemeClr>
                </a:solidFill>
                <a:latin typeface="ＭＳ Ｐゴシック" panose="020B0600070205080204" pitchFamily="50" charset="-128"/>
                <a:ea typeface="ＭＳ Ｐゴシック" panose="020B0600070205080204" pitchFamily="50" charset="-128"/>
              </a:rPr>
              <a:t>記入てください</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5" name="角丸四角形吹き出し 214"/>
          <p:cNvSpPr/>
          <p:nvPr/>
        </p:nvSpPr>
        <p:spPr>
          <a:xfrm>
            <a:off x="5539259" y="9005487"/>
            <a:ext cx="1274117" cy="603649"/>
          </a:xfrm>
          <a:prstGeom prst="wedgeRoundRectCallout">
            <a:avLst>
              <a:gd name="adj1" fmla="val -60421"/>
              <a:gd name="adj2" fmla="val 34037"/>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記名・押印に代えて、署名</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によることができます。</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7" name="角丸四角形吹き出し 216"/>
          <p:cNvSpPr/>
          <p:nvPr/>
        </p:nvSpPr>
        <p:spPr>
          <a:xfrm>
            <a:off x="1568030" y="2848456"/>
            <a:ext cx="1435617" cy="743824"/>
          </a:xfrm>
          <a:prstGeom prst="wedgeRoundRectCallout">
            <a:avLst>
              <a:gd name="adj1" fmla="val -63775"/>
              <a:gd name="adj2" fmla="val 134999"/>
              <a:gd name="adj3" fmla="val 16667"/>
            </a:avLst>
          </a:prstGeom>
          <a:solidFill>
            <a:schemeClr val="accent4">
              <a:lumMod val="60000"/>
              <a:lumOff val="40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kumimoji="1" lang="ja-JP" altLang="en-US" sz="1100" b="1" u="sng" dirty="0" smtClean="0">
                <a:solidFill>
                  <a:srgbClr val="FF0000"/>
                </a:solidFill>
                <a:effectLst>
                  <a:outerShdw blurRad="38100" dist="38100" dir="2700000" algn="tl">
                    <a:srgbClr val="000000">
                      <a:alpha val="43137"/>
                    </a:srgbClr>
                  </a:outerShdw>
                </a:effectLst>
                <a:latin typeface="ＭＳ Ｐゴシック" panose="020B0600070205080204" pitchFamily="50" charset="-128"/>
                <a:ea typeface="ＭＳ Ｐゴシック" panose="020B0600070205080204" pitchFamily="50" charset="-128"/>
              </a:rPr>
              <a:t>被災者が複数いる場合は、被災者ごとに報告</a:t>
            </a:r>
            <a:r>
              <a:rPr kumimoji="1" lang="ja-JP" altLang="en-US" sz="1100" dirty="0" smtClean="0">
                <a:solidFill>
                  <a:schemeClr val="tx1">
                    <a:lumMod val="95000"/>
                    <a:lumOff val="5000"/>
                  </a:schemeClr>
                </a:solidFill>
                <a:latin typeface="ＭＳ Ｐゴシック" panose="020B0600070205080204" pitchFamily="50" charset="-128"/>
                <a:ea typeface="ＭＳ Ｐゴシック" panose="020B0600070205080204" pitchFamily="50" charset="-128"/>
              </a:rPr>
              <a:t>する必要があります。</a:t>
            </a:r>
            <a:endParaRPr kumimoji="1" lang="ja-JP" altLang="en-US" sz="1100" dirty="0">
              <a:solidFill>
                <a:schemeClr val="tx1">
                  <a:lumMod val="95000"/>
                  <a:lumOff val="5000"/>
                </a:schemeClr>
              </a:solidFill>
              <a:latin typeface="ＭＳ Ｐゴシック" panose="020B0600070205080204" pitchFamily="50" charset="-128"/>
              <a:ea typeface="ＭＳ Ｐゴシック" panose="020B0600070205080204" pitchFamily="50" charset="-128"/>
            </a:endParaRPr>
          </a:p>
        </p:txBody>
      </p:sp>
      <p:sp>
        <p:nvSpPr>
          <p:cNvPr id="218" name="角丸四角形 217"/>
          <p:cNvSpPr/>
          <p:nvPr/>
        </p:nvSpPr>
        <p:spPr>
          <a:xfrm>
            <a:off x="304066" y="4169640"/>
            <a:ext cx="1138822" cy="167335"/>
          </a:xfrm>
          <a:prstGeom prst="roundRect">
            <a:avLst/>
          </a:prstGeom>
          <a:solidFill>
            <a:srgbClr val="FF7C80">
              <a:alpha val="30196"/>
            </a:srgbClr>
          </a:solidFill>
          <a:ln w="28575">
            <a:solidFill>
              <a:srgbClr val="FF0000"/>
            </a:solidFill>
            <a:prstDash val="sysDash"/>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36" name="正方形/長方形 35"/>
          <p:cNvSpPr/>
          <p:nvPr/>
        </p:nvSpPr>
        <p:spPr>
          <a:xfrm>
            <a:off x="6079805" y="9679812"/>
            <a:ext cx="778196" cy="226188"/>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r"/>
            <a:r>
              <a:rPr kumimoji="1" lang="en-US" altLang="ja-JP" sz="800" dirty="0" smtClean="0">
                <a:solidFill>
                  <a:schemeClr val="accent1">
                    <a:lumMod val="50000"/>
                  </a:schemeClr>
                </a:solidFill>
              </a:rPr>
              <a:t>R2.5</a:t>
            </a:r>
            <a:endParaRPr kumimoji="1" lang="ja-JP" altLang="en-US" sz="800" dirty="0">
              <a:solidFill>
                <a:schemeClr val="accent1">
                  <a:lumMod val="50000"/>
                </a:schemeClr>
              </a:solidFill>
            </a:endParaRPr>
          </a:p>
        </p:txBody>
      </p:sp>
    </p:spTree>
    <p:extLst>
      <p:ext uri="{BB962C8B-B14F-4D97-AF65-F5344CB8AC3E}">
        <p14:creationId xmlns:p14="http://schemas.microsoft.com/office/powerpoint/2010/main" val="3356060149"/>
      </p:ext>
    </p:extLst>
  </p:cSld>
  <p:clrMapOvr>
    <a:masterClrMapping/>
  </p:clrMapOvr>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623</TotalTime>
  <Words>832</Words>
  <Application>Microsoft Office PowerPoint</Application>
  <PresentationFormat>A4 210 x 297 mm</PresentationFormat>
  <Paragraphs>166</Paragraphs>
  <Slides>2</Slides>
  <Notes>1</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ＤＦ特太ゴシック体</vt:lpstr>
      <vt:lpstr>HG丸ｺﾞｼｯｸM-PRO</vt:lpstr>
      <vt:lpstr>ＭＳ Ｐゴシック</vt:lpstr>
      <vt:lpstr>ＭＳ ゴシック</vt:lpstr>
      <vt:lpstr>游ゴシック</vt:lpstr>
      <vt:lpstr>游ゴシック Light</vt:lpstr>
      <vt:lpstr>Arial</vt:lpstr>
      <vt:lpstr>Calibri</vt:lpstr>
      <vt:lpstr>Calibri Light</vt:lpstr>
      <vt:lpstr>Cambria Math</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野口 史温(noguchi-shion.5r4)</dc:creator>
  <cp:lastModifiedBy>野口 史温(noguchi-shion.5r4)</cp:lastModifiedBy>
  <cp:revision>81</cp:revision>
  <cp:lastPrinted>2020-04-27T12:40:20Z</cp:lastPrinted>
  <dcterms:created xsi:type="dcterms:W3CDTF">2020-04-27T05:16:37Z</dcterms:created>
  <dcterms:modified xsi:type="dcterms:W3CDTF">2020-11-26T12:10:54Z</dcterms:modified>
</cp:coreProperties>
</file>